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0275213" cy="42803763"/>
  <p:notesSz cx="6797675" cy="9926638"/>
  <p:defaultTextStyle>
    <a:defPPr>
      <a:defRPr lang="en-US"/>
    </a:defPPr>
    <a:lvl1pPr algn="ctr" rtl="0" fontAlgn="base">
      <a:spcBef>
        <a:spcPct val="0"/>
      </a:spcBef>
      <a:spcAft>
        <a:spcPct val="0"/>
      </a:spcAft>
      <a:defRPr sz="8200" kern="1200">
        <a:solidFill>
          <a:schemeClr val="tx1"/>
        </a:solidFill>
        <a:latin typeface="Arial" charset="0"/>
        <a:ea typeface="+mn-ea"/>
        <a:cs typeface="+mn-cs"/>
      </a:defRPr>
    </a:lvl1pPr>
    <a:lvl2pPr marL="434980" algn="ctr" rtl="0" fontAlgn="base">
      <a:spcBef>
        <a:spcPct val="0"/>
      </a:spcBef>
      <a:spcAft>
        <a:spcPct val="0"/>
      </a:spcAft>
      <a:defRPr sz="8200" kern="1200">
        <a:solidFill>
          <a:schemeClr val="tx1"/>
        </a:solidFill>
        <a:latin typeface="Arial" charset="0"/>
        <a:ea typeface="+mn-ea"/>
        <a:cs typeface="+mn-cs"/>
      </a:defRPr>
    </a:lvl2pPr>
    <a:lvl3pPr marL="869960" algn="ctr" rtl="0" fontAlgn="base">
      <a:spcBef>
        <a:spcPct val="0"/>
      </a:spcBef>
      <a:spcAft>
        <a:spcPct val="0"/>
      </a:spcAft>
      <a:defRPr sz="8200" kern="1200">
        <a:solidFill>
          <a:schemeClr val="tx1"/>
        </a:solidFill>
        <a:latin typeface="Arial" charset="0"/>
        <a:ea typeface="+mn-ea"/>
        <a:cs typeface="+mn-cs"/>
      </a:defRPr>
    </a:lvl3pPr>
    <a:lvl4pPr marL="1304940" algn="ctr" rtl="0" fontAlgn="base">
      <a:spcBef>
        <a:spcPct val="0"/>
      </a:spcBef>
      <a:spcAft>
        <a:spcPct val="0"/>
      </a:spcAft>
      <a:defRPr sz="8200" kern="1200">
        <a:solidFill>
          <a:schemeClr val="tx1"/>
        </a:solidFill>
        <a:latin typeface="Arial" charset="0"/>
        <a:ea typeface="+mn-ea"/>
        <a:cs typeface="+mn-cs"/>
      </a:defRPr>
    </a:lvl4pPr>
    <a:lvl5pPr marL="1739920" algn="ctr" rtl="0" fontAlgn="base">
      <a:spcBef>
        <a:spcPct val="0"/>
      </a:spcBef>
      <a:spcAft>
        <a:spcPct val="0"/>
      </a:spcAft>
      <a:defRPr sz="8200" kern="1200">
        <a:solidFill>
          <a:schemeClr val="tx1"/>
        </a:solidFill>
        <a:latin typeface="Arial" charset="0"/>
        <a:ea typeface="+mn-ea"/>
        <a:cs typeface="+mn-cs"/>
      </a:defRPr>
    </a:lvl5pPr>
    <a:lvl6pPr marL="2174900" algn="l" defTabSz="869960" rtl="0" eaLnBrk="1" latinLnBrk="0" hangingPunct="1">
      <a:defRPr sz="8200" kern="1200">
        <a:solidFill>
          <a:schemeClr val="tx1"/>
        </a:solidFill>
        <a:latin typeface="Arial" charset="0"/>
        <a:ea typeface="+mn-ea"/>
        <a:cs typeface="+mn-cs"/>
      </a:defRPr>
    </a:lvl6pPr>
    <a:lvl7pPr marL="2609880" algn="l" defTabSz="869960" rtl="0" eaLnBrk="1" latinLnBrk="0" hangingPunct="1">
      <a:defRPr sz="8200" kern="1200">
        <a:solidFill>
          <a:schemeClr val="tx1"/>
        </a:solidFill>
        <a:latin typeface="Arial" charset="0"/>
        <a:ea typeface="+mn-ea"/>
        <a:cs typeface="+mn-cs"/>
      </a:defRPr>
    </a:lvl7pPr>
    <a:lvl8pPr marL="3044861" algn="l" defTabSz="869960" rtl="0" eaLnBrk="1" latinLnBrk="0" hangingPunct="1">
      <a:defRPr sz="8200" kern="1200">
        <a:solidFill>
          <a:schemeClr val="tx1"/>
        </a:solidFill>
        <a:latin typeface="Arial" charset="0"/>
        <a:ea typeface="+mn-ea"/>
        <a:cs typeface="+mn-cs"/>
      </a:defRPr>
    </a:lvl8pPr>
    <a:lvl9pPr marL="3479841" algn="l" defTabSz="869960" rtl="0" eaLnBrk="1" latinLnBrk="0" hangingPunct="1">
      <a:defRPr sz="8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46D2"/>
    <a:srgbClr val="A7C4FF"/>
    <a:srgbClr val="99CCFF"/>
    <a:srgbClr val="C0C0C0"/>
    <a:srgbClr val="FF0000"/>
    <a:srgbClr val="698ED9"/>
    <a:srgbClr val="003064"/>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598" autoAdjust="0"/>
  </p:normalViewPr>
  <p:slideViewPr>
    <p:cSldViewPr snapToGrid="0">
      <p:cViewPr>
        <p:scale>
          <a:sx n="20" d="100"/>
          <a:sy n="20" d="100"/>
        </p:scale>
        <p:origin x="-2136" y="2076"/>
      </p:cViewPr>
      <p:guideLst>
        <p:guide orient="horz" pos="6288"/>
        <p:guide orient="horz" pos="26261"/>
        <p:guide orient="horz" pos="2793"/>
        <p:guide pos="9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065" cy="495870"/>
          </a:xfrm>
          <a:prstGeom prst="rect">
            <a:avLst/>
          </a:prstGeom>
        </p:spPr>
        <p:txBody>
          <a:bodyPr vert="horz" lIns="88212" tIns="44106" rIns="88212" bIns="44106" rtlCol="0"/>
          <a:lstStyle>
            <a:lvl1pPr algn="l">
              <a:defRPr sz="1200"/>
            </a:lvl1pPr>
          </a:lstStyle>
          <a:p>
            <a:endParaRPr lang="en-IN"/>
          </a:p>
        </p:txBody>
      </p:sp>
      <p:sp>
        <p:nvSpPr>
          <p:cNvPr id="3" name="Date Placeholder 2"/>
          <p:cNvSpPr>
            <a:spLocks noGrp="1"/>
          </p:cNvSpPr>
          <p:nvPr>
            <p:ph type="dt" sz="quarter" idx="1"/>
          </p:nvPr>
        </p:nvSpPr>
        <p:spPr>
          <a:xfrm>
            <a:off x="3850092" y="0"/>
            <a:ext cx="2946065" cy="495870"/>
          </a:xfrm>
          <a:prstGeom prst="rect">
            <a:avLst/>
          </a:prstGeom>
        </p:spPr>
        <p:txBody>
          <a:bodyPr vert="horz" lIns="88212" tIns="44106" rIns="88212" bIns="44106" rtlCol="0"/>
          <a:lstStyle>
            <a:lvl1pPr algn="r">
              <a:defRPr sz="1200"/>
            </a:lvl1pPr>
          </a:lstStyle>
          <a:p>
            <a:fld id="{35F89252-09BD-4EB6-96CD-C4BAF3E611D6}" type="datetimeFigureOut">
              <a:rPr lang="en-IN" smtClean="0"/>
              <a:t>19-02-2020</a:t>
            </a:fld>
            <a:endParaRPr lang="en-IN"/>
          </a:p>
        </p:txBody>
      </p:sp>
      <p:sp>
        <p:nvSpPr>
          <p:cNvPr id="4" name="Footer Placeholder 3"/>
          <p:cNvSpPr>
            <a:spLocks noGrp="1"/>
          </p:cNvSpPr>
          <p:nvPr>
            <p:ph type="ftr" sz="quarter" idx="2"/>
          </p:nvPr>
        </p:nvSpPr>
        <p:spPr>
          <a:xfrm>
            <a:off x="0" y="9429229"/>
            <a:ext cx="2946065" cy="495870"/>
          </a:xfrm>
          <a:prstGeom prst="rect">
            <a:avLst/>
          </a:prstGeom>
        </p:spPr>
        <p:txBody>
          <a:bodyPr vert="horz" lIns="88212" tIns="44106" rIns="88212" bIns="44106" rtlCol="0" anchor="b"/>
          <a:lstStyle>
            <a:lvl1pPr algn="l">
              <a:defRPr sz="1200"/>
            </a:lvl1pPr>
          </a:lstStyle>
          <a:p>
            <a:endParaRPr lang="en-IN"/>
          </a:p>
        </p:txBody>
      </p:sp>
      <p:sp>
        <p:nvSpPr>
          <p:cNvPr id="5" name="Slide Number Placeholder 4"/>
          <p:cNvSpPr>
            <a:spLocks noGrp="1"/>
          </p:cNvSpPr>
          <p:nvPr>
            <p:ph type="sldNum" sz="quarter" idx="3"/>
          </p:nvPr>
        </p:nvSpPr>
        <p:spPr>
          <a:xfrm>
            <a:off x="3850092" y="9429229"/>
            <a:ext cx="2946065" cy="495870"/>
          </a:xfrm>
          <a:prstGeom prst="rect">
            <a:avLst/>
          </a:prstGeom>
        </p:spPr>
        <p:txBody>
          <a:bodyPr vert="horz" lIns="88212" tIns="44106" rIns="88212" bIns="44106" rtlCol="0" anchor="b"/>
          <a:lstStyle>
            <a:lvl1pPr algn="r">
              <a:defRPr sz="1200"/>
            </a:lvl1pPr>
          </a:lstStyle>
          <a:p>
            <a:fld id="{F90FB87E-2676-4F8D-A0D3-5C794C3A636A}" type="slidenum">
              <a:rPr lang="en-IN" smtClean="0"/>
              <a:t>‹#›</a:t>
            </a:fld>
            <a:endParaRPr lang="en-IN"/>
          </a:p>
        </p:txBody>
      </p:sp>
    </p:spTree>
    <p:extLst>
      <p:ext uri="{BB962C8B-B14F-4D97-AF65-F5344CB8AC3E}">
        <p14:creationId xmlns:p14="http://schemas.microsoft.com/office/powerpoint/2010/main" val="3597033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5660" cy="496333"/>
          </a:xfrm>
          <a:prstGeom prst="rect">
            <a:avLst/>
          </a:prstGeom>
          <a:noFill/>
          <a:ln w="9525">
            <a:noFill/>
            <a:miter lim="800000"/>
            <a:headEnd/>
            <a:tailEnd/>
          </a:ln>
          <a:effectLst/>
        </p:spPr>
        <p:txBody>
          <a:bodyPr vert="horz" wrap="square" lIns="95830" tIns="47915" rIns="95830" bIns="47915" numCol="1" anchor="t" anchorCtr="0" compatLnSpc="1">
            <a:prstTxWarp prst="textNoShape">
              <a:avLst/>
            </a:prstTxWarp>
          </a:bodyPr>
          <a:lstStyle>
            <a:lvl1pPr algn="l">
              <a:defRPr sz="1300"/>
            </a:lvl1pPr>
          </a:lstStyle>
          <a:p>
            <a:endParaRPr lang="en-US" dirty="0"/>
          </a:p>
        </p:txBody>
      </p:sp>
      <p:sp>
        <p:nvSpPr>
          <p:cNvPr id="3075" name="Rectangle 3"/>
          <p:cNvSpPr>
            <a:spLocks noGrp="1" noChangeArrowheads="1"/>
          </p:cNvSpPr>
          <p:nvPr>
            <p:ph type="dt" idx="1"/>
          </p:nvPr>
        </p:nvSpPr>
        <p:spPr bwMode="auto">
          <a:xfrm>
            <a:off x="3850409" y="1"/>
            <a:ext cx="2945660" cy="496333"/>
          </a:xfrm>
          <a:prstGeom prst="rect">
            <a:avLst/>
          </a:prstGeom>
          <a:noFill/>
          <a:ln w="9525">
            <a:noFill/>
            <a:miter lim="800000"/>
            <a:headEnd/>
            <a:tailEnd/>
          </a:ln>
          <a:effectLst/>
        </p:spPr>
        <p:txBody>
          <a:bodyPr vert="horz" wrap="square" lIns="95830" tIns="47915" rIns="95830" bIns="47915" numCol="1" anchor="t" anchorCtr="0" compatLnSpc="1">
            <a:prstTxWarp prst="textNoShape">
              <a:avLst/>
            </a:prstTxWarp>
          </a:bodyPr>
          <a:lstStyle>
            <a:lvl1pPr algn="r">
              <a:defRPr sz="1300"/>
            </a:lvl1pPr>
          </a:lstStyle>
          <a:p>
            <a:endParaRPr lang="en-US" dirty="0"/>
          </a:p>
        </p:txBody>
      </p:sp>
      <p:sp>
        <p:nvSpPr>
          <p:cNvPr id="3076" name="Rectangle 4"/>
          <p:cNvSpPr>
            <a:spLocks noGrp="1" noRot="1" noChangeAspect="1" noChangeArrowheads="1" noTextEdit="1"/>
          </p:cNvSpPr>
          <p:nvPr>
            <p:ph type="sldImg" idx="2"/>
          </p:nvPr>
        </p:nvSpPr>
        <p:spPr bwMode="auto">
          <a:xfrm>
            <a:off x="2084388" y="744538"/>
            <a:ext cx="2630487" cy="37211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768" y="4716007"/>
            <a:ext cx="5438140" cy="4466987"/>
          </a:xfrm>
          <a:prstGeom prst="rect">
            <a:avLst/>
          </a:prstGeom>
          <a:noFill/>
          <a:ln w="9525">
            <a:noFill/>
            <a:miter lim="800000"/>
            <a:headEnd/>
            <a:tailEnd/>
          </a:ln>
          <a:effectLst/>
        </p:spPr>
        <p:txBody>
          <a:bodyPr vert="horz" wrap="square" lIns="95830" tIns="47915" rIns="95830" bIns="479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428601"/>
            <a:ext cx="2945660" cy="496333"/>
          </a:xfrm>
          <a:prstGeom prst="rect">
            <a:avLst/>
          </a:prstGeom>
          <a:noFill/>
          <a:ln w="9525">
            <a:noFill/>
            <a:miter lim="800000"/>
            <a:headEnd/>
            <a:tailEnd/>
          </a:ln>
          <a:effectLst/>
        </p:spPr>
        <p:txBody>
          <a:bodyPr vert="horz" wrap="square" lIns="95830" tIns="47915" rIns="95830" bIns="47915" numCol="1" anchor="b" anchorCtr="0" compatLnSpc="1">
            <a:prstTxWarp prst="textNoShape">
              <a:avLst/>
            </a:prstTxWarp>
          </a:bodyPr>
          <a:lstStyle>
            <a:lvl1pPr algn="l">
              <a:defRPr sz="1300"/>
            </a:lvl1pPr>
          </a:lstStyle>
          <a:p>
            <a:endParaRPr lang="en-US" dirty="0"/>
          </a:p>
        </p:txBody>
      </p:sp>
      <p:sp>
        <p:nvSpPr>
          <p:cNvPr id="3079" name="Rectangle 7"/>
          <p:cNvSpPr>
            <a:spLocks noGrp="1" noChangeArrowheads="1"/>
          </p:cNvSpPr>
          <p:nvPr>
            <p:ph type="sldNum" sz="quarter" idx="5"/>
          </p:nvPr>
        </p:nvSpPr>
        <p:spPr bwMode="auto">
          <a:xfrm>
            <a:off x="3850409" y="9428601"/>
            <a:ext cx="2945660" cy="496333"/>
          </a:xfrm>
          <a:prstGeom prst="rect">
            <a:avLst/>
          </a:prstGeom>
          <a:noFill/>
          <a:ln w="9525">
            <a:noFill/>
            <a:miter lim="800000"/>
            <a:headEnd/>
            <a:tailEnd/>
          </a:ln>
          <a:effectLst/>
        </p:spPr>
        <p:txBody>
          <a:bodyPr vert="horz" wrap="square" lIns="95830" tIns="47915" rIns="95830" bIns="47915" numCol="1" anchor="b" anchorCtr="0" compatLnSpc="1">
            <a:prstTxWarp prst="textNoShape">
              <a:avLst/>
            </a:prstTxWarp>
          </a:bodyPr>
          <a:lstStyle>
            <a:lvl1pPr algn="r">
              <a:defRPr sz="1300"/>
            </a:lvl1pPr>
          </a:lstStyle>
          <a:p>
            <a:fld id="{A645BAB7-E9F9-435A-B8BD-F70ADBBCBAF6}" type="slidenum">
              <a:rPr lang="en-US"/>
              <a:pPr/>
              <a:t>‹#›</a:t>
            </a:fld>
            <a:endParaRPr lang="en-US" dirty="0"/>
          </a:p>
        </p:txBody>
      </p:sp>
    </p:spTree>
    <p:extLst>
      <p:ext uri="{BB962C8B-B14F-4D97-AF65-F5344CB8AC3E}">
        <p14:creationId xmlns:p14="http://schemas.microsoft.com/office/powerpoint/2010/main" val="544284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Arial" charset="0"/>
        <a:ea typeface="+mn-ea"/>
        <a:cs typeface="+mn-cs"/>
      </a:defRPr>
    </a:lvl1pPr>
    <a:lvl2pPr marL="434980" algn="l" rtl="0" fontAlgn="base">
      <a:spcBef>
        <a:spcPct val="30000"/>
      </a:spcBef>
      <a:spcAft>
        <a:spcPct val="0"/>
      </a:spcAft>
      <a:defRPr sz="1100" kern="1200">
        <a:solidFill>
          <a:schemeClr val="tx1"/>
        </a:solidFill>
        <a:latin typeface="Arial" charset="0"/>
        <a:ea typeface="+mn-ea"/>
        <a:cs typeface="+mn-cs"/>
      </a:defRPr>
    </a:lvl2pPr>
    <a:lvl3pPr marL="869960" algn="l" rtl="0" fontAlgn="base">
      <a:spcBef>
        <a:spcPct val="30000"/>
      </a:spcBef>
      <a:spcAft>
        <a:spcPct val="0"/>
      </a:spcAft>
      <a:defRPr sz="1100" kern="1200">
        <a:solidFill>
          <a:schemeClr val="tx1"/>
        </a:solidFill>
        <a:latin typeface="Arial" charset="0"/>
        <a:ea typeface="+mn-ea"/>
        <a:cs typeface="+mn-cs"/>
      </a:defRPr>
    </a:lvl3pPr>
    <a:lvl4pPr marL="1304940" algn="l" rtl="0" fontAlgn="base">
      <a:spcBef>
        <a:spcPct val="30000"/>
      </a:spcBef>
      <a:spcAft>
        <a:spcPct val="0"/>
      </a:spcAft>
      <a:defRPr sz="1100" kern="1200">
        <a:solidFill>
          <a:schemeClr val="tx1"/>
        </a:solidFill>
        <a:latin typeface="Arial" charset="0"/>
        <a:ea typeface="+mn-ea"/>
        <a:cs typeface="+mn-cs"/>
      </a:defRPr>
    </a:lvl4pPr>
    <a:lvl5pPr marL="1739920" algn="l" rtl="0" fontAlgn="base">
      <a:spcBef>
        <a:spcPct val="30000"/>
      </a:spcBef>
      <a:spcAft>
        <a:spcPct val="0"/>
      </a:spcAft>
      <a:defRPr sz="1100" kern="1200">
        <a:solidFill>
          <a:schemeClr val="tx1"/>
        </a:solidFill>
        <a:latin typeface="Arial" charset="0"/>
        <a:ea typeface="+mn-ea"/>
        <a:cs typeface="+mn-cs"/>
      </a:defRPr>
    </a:lvl5pPr>
    <a:lvl6pPr marL="2174900" algn="l" defTabSz="869960" rtl="0" eaLnBrk="1" latinLnBrk="0" hangingPunct="1">
      <a:defRPr sz="1100" kern="1200">
        <a:solidFill>
          <a:schemeClr val="tx1"/>
        </a:solidFill>
        <a:latin typeface="+mn-lt"/>
        <a:ea typeface="+mn-ea"/>
        <a:cs typeface="+mn-cs"/>
      </a:defRPr>
    </a:lvl6pPr>
    <a:lvl7pPr marL="2609880" algn="l" defTabSz="869960" rtl="0" eaLnBrk="1" latinLnBrk="0" hangingPunct="1">
      <a:defRPr sz="1100" kern="1200">
        <a:solidFill>
          <a:schemeClr val="tx1"/>
        </a:solidFill>
        <a:latin typeface="+mn-lt"/>
        <a:ea typeface="+mn-ea"/>
        <a:cs typeface="+mn-cs"/>
      </a:defRPr>
    </a:lvl7pPr>
    <a:lvl8pPr marL="3044861" algn="l" defTabSz="869960" rtl="0" eaLnBrk="1" latinLnBrk="0" hangingPunct="1">
      <a:defRPr sz="1100" kern="1200">
        <a:solidFill>
          <a:schemeClr val="tx1"/>
        </a:solidFill>
        <a:latin typeface="+mn-lt"/>
        <a:ea typeface="+mn-ea"/>
        <a:cs typeface="+mn-cs"/>
      </a:defRPr>
    </a:lvl8pPr>
    <a:lvl9pPr marL="3479841" algn="l" defTabSz="8699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B9C-DA46-4FE0-B590-97F24EE1DB0E}" type="slidenum">
              <a:rPr lang="en-US"/>
              <a:pPr/>
              <a:t>1</a:t>
            </a:fld>
            <a:endParaRPr lang="en-US" dirty="0"/>
          </a:p>
        </p:txBody>
      </p:sp>
      <p:sp>
        <p:nvSpPr>
          <p:cNvPr id="4098" name="Rectangle 2"/>
          <p:cNvSpPr>
            <a:spLocks noGrp="1" noRot="1" noChangeAspect="1" noChangeArrowheads="1" noTextEdit="1"/>
          </p:cNvSpPr>
          <p:nvPr>
            <p:ph type="sldImg"/>
          </p:nvPr>
        </p:nvSpPr>
        <p:spPr>
          <a:xfrm>
            <a:off x="2084388" y="744538"/>
            <a:ext cx="2630487" cy="3721100"/>
          </a:xfrm>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postersession.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extBox 1"/>
          <p:cNvSpPr txBox="1"/>
          <p:nvPr userDrawn="1"/>
        </p:nvSpPr>
        <p:spPr>
          <a:xfrm rot="16200000">
            <a:off x="24748747" y="42184203"/>
            <a:ext cx="388281" cy="103234"/>
          </a:xfrm>
          <a:prstGeom prst="rect">
            <a:avLst/>
          </a:prstGeom>
          <a:noFill/>
        </p:spPr>
        <p:txBody>
          <a:bodyPr wrap="square" lIns="86996" tIns="43498" rIns="86996" bIns="43498" rtlCol="0">
            <a:spAutoFit/>
          </a:bodyPr>
          <a:lstStyle/>
          <a:p>
            <a:pPr marL="0" marR="0" indent="0" algn="ctr" defTabSz="869960" rtl="0" eaLnBrk="1" fontAlgn="base" latinLnBrk="0" hangingPunct="1">
              <a:lnSpc>
                <a:spcPct val="100000"/>
              </a:lnSpc>
              <a:spcBef>
                <a:spcPct val="0"/>
              </a:spcBef>
              <a:spcAft>
                <a:spcPct val="0"/>
              </a:spcAft>
              <a:buClrTx/>
              <a:buSzTx/>
              <a:buFontTx/>
              <a:buNone/>
              <a:tabLst/>
              <a:defRPr/>
            </a:pPr>
            <a:r>
              <a:rPr lang="en-US" sz="100" dirty="0" smtClean="0">
                <a:effectLst/>
                <a:hlinkClick r:id="rId3"/>
              </a:rPr>
              <a:t>www.postersession.com</a:t>
            </a:r>
            <a:endParaRPr lang="en-US" sz="100" dirty="0" smtClean="0">
              <a:effectLst/>
            </a:endParaRPr>
          </a:p>
        </p:txBody>
      </p:sp>
      <p:pic>
        <p:nvPicPr>
          <p:cNvPr id="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2904336" y="42144693"/>
            <a:ext cx="3809222" cy="2074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p:cNvSpPr txBox="1"/>
          <p:nvPr userDrawn="1"/>
        </p:nvSpPr>
        <p:spPr>
          <a:xfrm>
            <a:off x="26713557" y="42062330"/>
            <a:ext cx="2242539" cy="318678"/>
          </a:xfrm>
          <a:prstGeom prst="rect">
            <a:avLst/>
          </a:prstGeom>
          <a:noFill/>
        </p:spPr>
        <p:txBody>
          <a:bodyPr wrap="none" lIns="86996" tIns="43498" rIns="86996" bIns="43498"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500" dirty="0" smtClean="0">
                <a:solidFill>
                  <a:schemeClr val="bg1"/>
                </a:solidFill>
              </a:rPr>
              <a:t>www.postersession.com</a:t>
            </a:r>
            <a:endParaRPr lang="en-US" sz="15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176111" rtl="0" fontAlgn="base">
        <a:spcBef>
          <a:spcPct val="0"/>
        </a:spcBef>
        <a:spcAft>
          <a:spcPct val="0"/>
        </a:spcAft>
        <a:defRPr sz="20100">
          <a:solidFill>
            <a:schemeClr val="tx2"/>
          </a:solidFill>
          <a:latin typeface="+mj-lt"/>
          <a:ea typeface="+mj-ea"/>
          <a:cs typeface="+mj-cs"/>
        </a:defRPr>
      </a:lvl1pPr>
      <a:lvl2pPr algn="ctr" defTabSz="4176111" rtl="0" fontAlgn="base">
        <a:spcBef>
          <a:spcPct val="0"/>
        </a:spcBef>
        <a:spcAft>
          <a:spcPct val="0"/>
        </a:spcAft>
        <a:defRPr sz="20100">
          <a:solidFill>
            <a:schemeClr val="tx2"/>
          </a:solidFill>
          <a:latin typeface="Arial" charset="0"/>
        </a:defRPr>
      </a:lvl2pPr>
      <a:lvl3pPr algn="ctr" defTabSz="4176111" rtl="0" fontAlgn="base">
        <a:spcBef>
          <a:spcPct val="0"/>
        </a:spcBef>
        <a:spcAft>
          <a:spcPct val="0"/>
        </a:spcAft>
        <a:defRPr sz="20100">
          <a:solidFill>
            <a:schemeClr val="tx2"/>
          </a:solidFill>
          <a:latin typeface="Arial" charset="0"/>
        </a:defRPr>
      </a:lvl3pPr>
      <a:lvl4pPr algn="ctr" defTabSz="4176111" rtl="0" fontAlgn="base">
        <a:spcBef>
          <a:spcPct val="0"/>
        </a:spcBef>
        <a:spcAft>
          <a:spcPct val="0"/>
        </a:spcAft>
        <a:defRPr sz="20100">
          <a:solidFill>
            <a:schemeClr val="tx2"/>
          </a:solidFill>
          <a:latin typeface="Arial" charset="0"/>
        </a:defRPr>
      </a:lvl4pPr>
      <a:lvl5pPr algn="ctr" defTabSz="4176111" rtl="0" fontAlgn="base">
        <a:spcBef>
          <a:spcPct val="0"/>
        </a:spcBef>
        <a:spcAft>
          <a:spcPct val="0"/>
        </a:spcAft>
        <a:defRPr sz="20100">
          <a:solidFill>
            <a:schemeClr val="tx2"/>
          </a:solidFill>
          <a:latin typeface="Arial" charset="0"/>
        </a:defRPr>
      </a:lvl5pPr>
      <a:lvl6pPr marL="434980" algn="ctr" defTabSz="4176111" rtl="0" fontAlgn="base">
        <a:spcBef>
          <a:spcPct val="0"/>
        </a:spcBef>
        <a:spcAft>
          <a:spcPct val="0"/>
        </a:spcAft>
        <a:defRPr sz="20100">
          <a:solidFill>
            <a:schemeClr val="tx2"/>
          </a:solidFill>
          <a:latin typeface="Arial" charset="0"/>
        </a:defRPr>
      </a:lvl6pPr>
      <a:lvl7pPr marL="869960" algn="ctr" defTabSz="4176111" rtl="0" fontAlgn="base">
        <a:spcBef>
          <a:spcPct val="0"/>
        </a:spcBef>
        <a:spcAft>
          <a:spcPct val="0"/>
        </a:spcAft>
        <a:defRPr sz="20100">
          <a:solidFill>
            <a:schemeClr val="tx2"/>
          </a:solidFill>
          <a:latin typeface="Arial" charset="0"/>
        </a:defRPr>
      </a:lvl7pPr>
      <a:lvl8pPr marL="1304940" algn="ctr" defTabSz="4176111" rtl="0" fontAlgn="base">
        <a:spcBef>
          <a:spcPct val="0"/>
        </a:spcBef>
        <a:spcAft>
          <a:spcPct val="0"/>
        </a:spcAft>
        <a:defRPr sz="20100">
          <a:solidFill>
            <a:schemeClr val="tx2"/>
          </a:solidFill>
          <a:latin typeface="Arial" charset="0"/>
        </a:defRPr>
      </a:lvl8pPr>
      <a:lvl9pPr marL="1739920" algn="ctr" defTabSz="4176111" rtl="0" fontAlgn="base">
        <a:spcBef>
          <a:spcPct val="0"/>
        </a:spcBef>
        <a:spcAft>
          <a:spcPct val="0"/>
        </a:spcAft>
        <a:defRPr sz="20100">
          <a:solidFill>
            <a:schemeClr val="tx2"/>
          </a:solidFill>
          <a:latin typeface="Arial" charset="0"/>
        </a:defRPr>
      </a:lvl9pPr>
    </p:titleStyle>
    <p:bodyStyle>
      <a:lvl1pPr marL="1566231" indent="-1566231" algn="l" defTabSz="4176111" rtl="0" fontAlgn="base">
        <a:spcBef>
          <a:spcPct val="20000"/>
        </a:spcBef>
        <a:spcAft>
          <a:spcPct val="0"/>
        </a:spcAft>
        <a:buChar char="•"/>
        <a:defRPr sz="14700">
          <a:solidFill>
            <a:schemeClr val="tx1"/>
          </a:solidFill>
          <a:latin typeface="+mn-lt"/>
          <a:ea typeface="+mn-ea"/>
          <a:cs typeface="+mn-cs"/>
        </a:defRPr>
      </a:lvl1pPr>
      <a:lvl2pPr marL="3392240" indent="-1304940" algn="l" defTabSz="4176111" rtl="0" fontAlgn="base">
        <a:spcBef>
          <a:spcPct val="20000"/>
        </a:spcBef>
        <a:spcAft>
          <a:spcPct val="0"/>
        </a:spcAft>
        <a:buChar char="–"/>
        <a:defRPr sz="12700">
          <a:solidFill>
            <a:schemeClr val="tx1"/>
          </a:solidFill>
          <a:latin typeface="+mn-lt"/>
        </a:defRPr>
      </a:lvl2pPr>
      <a:lvl3pPr marL="5219761" indent="-1043651" algn="l" defTabSz="4176111" rtl="0" fontAlgn="base">
        <a:spcBef>
          <a:spcPct val="20000"/>
        </a:spcBef>
        <a:spcAft>
          <a:spcPct val="0"/>
        </a:spcAft>
        <a:buChar char="•"/>
        <a:defRPr sz="10900">
          <a:solidFill>
            <a:schemeClr val="tx1"/>
          </a:solidFill>
          <a:latin typeface="+mn-lt"/>
        </a:defRPr>
      </a:lvl3pPr>
      <a:lvl4pPr marL="7307061" indent="-1043651" algn="l" defTabSz="4176111" rtl="0" fontAlgn="base">
        <a:spcBef>
          <a:spcPct val="20000"/>
        </a:spcBef>
        <a:spcAft>
          <a:spcPct val="0"/>
        </a:spcAft>
        <a:buChar char="–"/>
        <a:defRPr sz="9100">
          <a:solidFill>
            <a:schemeClr val="tx1"/>
          </a:solidFill>
          <a:latin typeface="+mn-lt"/>
        </a:defRPr>
      </a:lvl4pPr>
      <a:lvl5pPr marL="9395872" indent="-1043651" algn="l" defTabSz="4176111" rtl="0" fontAlgn="base">
        <a:spcBef>
          <a:spcPct val="20000"/>
        </a:spcBef>
        <a:spcAft>
          <a:spcPct val="0"/>
        </a:spcAft>
        <a:buChar char="»"/>
        <a:defRPr sz="9100">
          <a:solidFill>
            <a:schemeClr val="tx1"/>
          </a:solidFill>
          <a:latin typeface="+mn-lt"/>
        </a:defRPr>
      </a:lvl5pPr>
      <a:lvl6pPr marL="9830852" indent="-1043651" algn="l" defTabSz="4176111" rtl="0" fontAlgn="base">
        <a:spcBef>
          <a:spcPct val="20000"/>
        </a:spcBef>
        <a:spcAft>
          <a:spcPct val="0"/>
        </a:spcAft>
        <a:buChar char="»"/>
        <a:defRPr sz="9100">
          <a:solidFill>
            <a:schemeClr val="tx1"/>
          </a:solidFill>
          <a:latin typeface="+mn-lt"/>
        </a:defRPr>
      </a:lvl6pPr>
      <a:lvl7pPr marL="10265832" indent="-1043651" algn="l" defTabSz="4176111" rtl="0" fontAlgn="base">
        <a:spcBef>
          <a:spcPct val="20000"/>
        </a:spcBef>
        <a:spcAft>
          <a:spcPct val="0"/>
        </a:spcAft>
        <a:buChar char="»"/>
        <a:defRPr sz="9100">
          <a:solidFill>
            <a:schemeClr val="tx1"/>
          </a:solidFill>
          <a:latin typeface="+mn-lt"/>
        </a:defRPr>
      </a:lvl7pPr>
      <a:lvl8pPr marL="10700813" indent="-1043651" algn="l" defTabSz="4176111" rtl="0" fontAlgn="base">
        <a:spcBef>
          <a:spcPct val="20000"/>
        </a:spcBef>
        <a:spcAft>
          <a:spcPct val="0"/>
        </a:spcAft>
        <a:buChar char="»"/>
        <a:defRPr sz="9100">
          <a:solidFill>
            <a:schemeClr val="tx1"/>
          </a:solidFill>
          <a:latin typeface="+mn-lt"/>
        </a:defRPr>
      </a:lvl8pPr>
      <a:lvl9pPr marL="11135793" indent="-1043651" algn="l" defTabSz="4176111" rtl="0" fontAlgn="base">
        <a:spcBef>
          <a:spcPct val="20000"/>
        </a:spcBef>
        <a:spcAft>
          <a:spcPct val="0"/>
        </a:spcAft>
        <a:buChar char="»"/>
        <a:defRPr sz="9100">
          <a:solidFill>
            <a:schemeClr val="tx1"/>
          </a:solidFill>
          <a:latin typeface="+mn-lt"/>
        </a:defRPr>
      </a:lvl9pPr>
    </p:bodyStyle>
    <p:otherStyle>
      <a:defPPr>
        <a:defRPr lang="en-US"/>
      </a:defPPr>
      <a:lvl1pPr marL="0" algn="l" defTabSz="869960" rtl="0" eaLnBrk="1" latinLnBrk="0" hangingPunct="1">
        <a:defRPr sz="1700" kern="1200">
          <a:solidFill>
            <a:schemeClr val="tx1"/>
          </a:solidFill>
          <a:latin typeface="+mn-lt"/>
          <a:ea typeface="+mn-ea"/>
          <a:cs typeface="+mn-cs"/>
        </a:defRPr>
      </a:lvl1pPr>
      <a:lvl2pPr marL="434980" algn="l" defTabSz="869960" rtl="0" eaLnBrk="1" latinLnBrk="0" hangingPunct="1">
        <a:defRPr sz="1700" kern="1200">
          <a:solidFill>
            <a:schemeClr val="tx1"/>
          </a:solidFill>
          <a:latin typeface="+mn-lt"/>
          <a:ea typeface="+mn-ea"/>
          <a:cs typeface="+mn-cs"/>
        </a:defRPr>
      </a:lvl2pPr>
      <a:lvl3pPr marL="869960" algn="l" defTabSz="869960" rtl="0" eaLnBrk="1" latinLnBrk="0" hangingPunct="1">
        <a:defRPr sz="1700" kern="1200">
          <a:solidFill>
            <a:schemeClr val="tx1"/>
          </a:solidFill>
          <a:latin typeface="+mn-lt"/>
          <a:ea typeface="+mn-ea"/>
          <a:cs typeface="+mn-cs"/>
        </a:defRPr>
      </a:lvl3pPr>
      <a:lvl4pPr marL="1304940" algn="l" defTabSz="869960" rtl="0" eaLnBrk="1" latinLnBrk="0" hangingPunct="1">
        <a:defRPr sz="1700" kern="1200">
          <a:solidFill>
            <a:schemeClr val="tx1"/>
          </a:solidFill>
          <a:latin typeface="+mn-lt"/>
          <a:ea typeface="+mn-ea"/>
          <a:cs typeface="+mn-cs"/>
        </a:defRPr>
      </a:lvl4pPr>
      <a:lvl5pPr marL="1739920" algn="l" defTabSz="869960" rtl="0" eaLnBrk="1" latinLnBrk="0" hangingPunct="1">
        <a:defRPr sz="1700" kern="1200">
          <a:solidFill>
            <a:schemeClr val="tx1"/>
          </a:solidFill>
          <a:latin typeface="+mn-lt"/>
          <a:ea typeface="+mn-ea"/>
          <a:cs typeface="+mn-cs"/>
        </a:defRPr>
      </a:lvl5pPr>
      <a:lvl6pPr marL="2174900" algn="l" defTabSz="869960" rtl="0" eaLnBrk="1" latinLnBrk="0" hangingPunct="1">
        <a:defRPr sz="1700" kern="1200">
          <a:solidFill>
            <a:schemeClr val="tx1"/>
          </a:solidFill>
          <a:latin typeface="+mn-lt"/>
          <a:ea typeface="+mn-ea"/>
          <a:cs typeface="+mn-cs"/>
        </a:defRPr>
      </a:lvl6pPr>
      <a:lvl7pPr marL="2609880" algn="l" defTabSz="869960" rtl="0" eaLnBrk="1" latinLnBrk="0" hangingPunct="1">
        <a:defRPr sz="1700" kern="1200">
          <a:solidFill>
            <a:schemeClr val="tx1"/>
          </a:solidFill>
          <a:latin typeface="+mn-lt"/>
          <a:ea typeface="+mn-ea"/>
          <a:cs typeface="+mn-cs"/>
        </a:defRPr>
      </a:lvl7pPr>
      <a:lvl8pPr marL="3044861" algn="l" defTabSz="869960" rtl="0" eaLnBrk="1" latinLnBrk="0" hangingPunct="1">
        <a:defRPr sz="1700" kern="1200">
          <a:solidFill>
            <a:schemeClr val="tx1"/>
          </a:solidFill>
          <a:latin typeface="+mn-lt"/>
          <a:ea typeface="+mn-ea"/>
          <a:cs typeface="+mn-cs"/>
        </a:defRPr>
      </a:lvl8pPr>
      <a:lvl9pPr marL="3479841" algn="l" defTabSz="8699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emf"/><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5" name="AutoShape 4"/>
          <p:cNvSpPr>
            <a:spLocks noChangeArrowheads="1"/>
          </p:cNvSpPr>
          <p:nvPr/>
        </p:nvSpPr>
        <p:spPr bwMode="auto">
          <a:xfrm>
            <a:off x="220717" y="36879024"/>
            <a:ext cx="14895458" cy="5085525"/>
          </a:xfrm>
          <a:prstGeom prst="roundRect">
            <a:avLst>
              <a:gd name="adj" fmla="val 5817"/>
            </a:avLst>
          </a:prstGeom>
          <a:solidFill>
            <a:schemeClr val="bg1"/>
          </a:solidFill>
          <a:ln w="9525">
            <a:solidFill>
              <a:schemeClr val="tx1"/>
            </a:solidFill>
            <a:round/>
            <a:headEnd/>
            <a:tailEnd/>
          </a:ln>
          <a:effectLst/>
        </p:spPr>
        <p:txBody>
          <a:bodyPr wrap="none" anchor="ctr"/>
          <a:lstStyle/>
          <a:p>
            <a:endParaRPr lang="en-US" dirty="0"/>
          </a:p>
        </p:txBody>
      </p:sp>
      <p:sp>
        <p:nvSpPr>
          <p:cNvPr id="61" name="AutoShape 4"/>
          <p:cNvSpPr>
            <a:spLocks noChangeArrowheads="1"/>
          </p:cNvSpPr>
          <p:nvPr/>
        </p:nvSpPr>
        <p:spPr bwMode="auto">
          <a:xfrm>
            <a:off x="15310563" y="32633308"/>
            <a:ext cx="14507449" cy="6039234"/>
          </a:xfrm>
          <a:prstGeom prst="roundRect">
            <a:avLst>
              <a:gd name="adj" fmla="val 5817"/>
            </a:avLst>
          </a:prstGeom>
          <a:solidFill>
            <a:schemeClr val="bg1"/>
          </a:solidFill>
          <a:ln w="9525">
            <a:solidFill>
              <a:schemeClr val="tx1"/>
            </a:solidFill>
            <a:round/>
            <a:headEnd/>
            <a:tailEnd/>
          </a:ln>
          <a:effectLst/>
        </p:spPr>
        <p:txBody>
          <a:bodyPr wrap="none" anchor="ctr"/>
          <a:lstStyle/>
          <a:p>
            <a:endParaRPr lang="en-US" dirty="0"/>
          </a:p>
        </p:txBody>
      </p:sp>
      <p:sp>
        <p:nvSpPr>
          <p:cNvPr id="45" name="AutoShape 4"/>
          <p:cNvSpPr>
            <a:spLocks noChangeArrowheads="1"/>
          </p:cNvSpPr>
          <p:nvPr/>
        </p:nvSpPr>
        <p:spPr bwMode="auto">
          <a:xfrm>
            <a:off x="488702" y="9943652"/>
            <a:ext cx="14507449" cy="8506001"/>
          </a:xfrm>
          <a:prstGeom prst="roundRect">
            <a:avLst>
              <a:gd name="adj" fmla="val 5817"/>
            </a:avLst>
          </a:prstGeom>
          <a:solidFill>
            <a:schemeClr val="bg1"/>
          </a:solidFill>
          <a:ln w="9525">
            <a:solidFill>
              <a:schemeClr val="tx1"/>
            </a:solidFill>
            <a:round/>
            <a:headEnd/>
            <a:tailEnd/>
          </a:ln>
          <a:effectLst/>
        </p:spPr>
        <p:txBody>
          <a:bodyPr wrap="none" anchor="ctr"/>
          <a:lstStyle/>
          <a:p>
            <a:endParaRPr lang="en-US" dirty="0"/>
          </a:p>
        </p:txBody>
      </p:sp>
      <p:sp>
        <p:nvSpPr>
          <p:cNvPr id="44" name="AutoShape 4"/>
          <p:cNvSpPr>
            <a:spLocks noChangeArrowheads="1"/>
          </p:cNvSpPr>
          <p:nvPr/>
        </p:nvSpPr>
        <p:spPr bwMode="auto">
          <a:xfrm>
            <a:off x="511554" y="5760840"/>
            <a:ext cx="14371989" cy="4003982"/>
          </a:xfrm>
          <a:prstGeom prst="roundRect">
            <a:avLst>
              <a:gd name="adj" fmla="val 5817"/>
            </a:avLst>
          </a:prstGeom>
          <a:solidFill>
            <a:schemeClr val="bg1"/>
          </a:solidFill>
          <a:ln w="9525">
            <a:solidFill>
              <a:schemeClr val="tx1"/>
            </a:solidFill>
            <a:round/>
            <a:headEnd/>
            <a:tailEnd/>
          </a:ln>
          <a:effectLst/>
        </p:spPr>
        <p:txBody>
          <a:bodyPr wrap="none" anchor="ctr"/>
          <a:lstStyle/>
          <a:p>
            <a:endParaRPr lang="en-US" dirty="0">
              <a:solidFill>
                <a:srgbClr val="99CCFF"/>
              </a:solidFill>
            </a:endParaRPr>
          </a:p>
        </p:txBody>
      </p:sp>
      <p:sp>
        <p:nvSpPr>
          <p:cNvPr id="23" name="AutoShape 4"/>
          <p:cNvSpPr>
            <a:spLocks noChangeArrowheads="1"/>
          </p:cNvSpPr>
          <p:nvPr/>
        </p:nvSpPr>
        <p:spPr bwMode="auto">
          <a:xfrm>
            <a:off x="534405" y="18747411"/>
            <a:ext cx="14461746" cy="17903384"/>
          </a:xfrm>
          <a:prstGeom prst="roundRect">
            <a:avLst>
              <a:gd name="adj" fmla="val 7000"/>
            </a:avLst>
          </a:prstGeom>
          <a:solidFill>
            <a:schemeClr val="bg1"/>
          </a:solidFill>
          <a:ln w="9525">
            <a:noFill/>
            <a:round/>
            <a:headEnd/>
            <a:tailEnd/>
          </a:ln>
          <a:effectLst/>
        </p:spPr>
        <p:txBody>
          <a:bodyPr wrap="none" anchor="ctr"/>
          <a:lstStyle/>
          <a:p>
            <a:endParaRPr lang="en-US" dirty="0"/>
          </a:p>
        </p:txBody>
      </p:sp>
      <p:sp>
        <p:nvSpPr>
          <p:cNvPr id="24" name="Text Box 9"/>
          <p:cNvSpPr txBox="1">
            <a:spLocks noChangeArrowheads="1"/>
          </p:cNvSpPr>
          <p:nvPr/>
        </p:nvSpPr>
        <p:spPr bwMode="auto">
          <a:xfrm>
            <a:off x="796290" y="5856060"/>
            <a:ext cx="13891260" cy="3939540"/>
          </a:xfrm>
          <a:prstGeom prst="rect">
            <a:avLst/>
          </a:prstGeom>
          <a:noFill/>
          <a:ln w="9525">
            <a:noFill/>
            <a:miter lim="800000"/>
            <a:headEnd/>
            <a:tailEnd/>
          </a:ln>
          <a:effectLst/>
        </p:spPr>
        <p:txBody>
          <a:bodyPr wrap="square">
            <a:spAutoFit/>
          </a:bodyPr>
          <a:lstStyle/>
          <a:p>
            <a:r>
              <a:rPr lang="en-US" sz="4800" b="1" dirty="0" smtClean="0">
                <a:solidFill>
                  <a:srgbClr val="7030A0"/>
                </a:solidFill>
                <a:latin typeface="Arial" pitchFamily="34" charset="0"/>
                <a:cs typeface="Arial" pitchFamily="34" charset="0"/>
              </a:rPr>
              <a:t>Objective</a:t>
            </a:r>
          </a:p>
          <a:p>
            <a:r>
              <a:rPr lang="en-US" sz="2200" b="1" dirty="0" smtClean="0">
                <a:latin typeface="Arial" pitchFamily="34" charset="0"/>
                <a:cs typeface="Arial" pitchFamily="34" charset="0"/>
              </a:rPr>
              <a:t> </a:t>
            </a:r>
          </a:p>
          <a:p>
            <a:pPr marL="685800" indent="-685800" algn="just">
              <a:buFont typeface="Wingdings" pitchFamily="2" charset="2"/>
              <a:buChar char="v"/>
            </a:pPr>
            <a:r>
              <a:rPr lang="en-US" sz="4000" b="1" dirty="0" smtClean="0">
                <a:solidFill>
                  <a:srgbClr val="C00000"/>
                </a:solidFill>
                <a:latin typeface="Arial" pitchFamily="34" charset="0"/>
                <a:cs typeface="Arial" pitchFamily="34" charset="0"/>
              </a:rPr>
              <a:t>To </a:t>
            </a:r>
            <a:r>
              <a:rPr lang="en-US" sz="4000" b="1" dirty="0">
                <a:solidFill>
                  <a:srgbClr val="C00000"/>
                </a:solidFill>
                <a:latin typeface="Arial" pitchFamily="34" charset="0"/>
                <a:cs typeface="Arial" pitchFamily="34" charset="0"/>
              </a:rPr>
              <a:t>study the effect of </a:t>
            </a:r>
            <a:r>
              <a:rPr lang="en-US" sz="4000" b="1" dirty="0" smtClean="0">
                <a:solidFill>
                  <a:srgbClr val="C00000"/>
                </a:solidFill>
                <a:latin typeface="Arial" pitchFamily="34" charset="0"/>
                <a:cs typeface="Arial" pitchFamily="34" charset="0"/>
              </a:rPr>
              <a:t>electric </a:t>
            </a:r>
            <a:r>
              <a:rPr lang="en-US" sz="4000" b="1" dirty="0">
                <a:solidFill>
                  <a:srgbClr val="C00000"/>
                </a:solidFill>
                <a:latin typeface="Arial" pitchFamily="34" charset="0"/>
                <a:cs typeface="Arial" pitchFamily="34" charset="0"/>
              </a:rPr>
              <a:t>field on outcome of </a:t>
            </a:r>
            <a:r>
              <a:rPr lang="en-IN" sz="4000" b="1" dirty="0">
                <a:solidFill>
                  <a:srgbClr val="C00000"/>
                </a:solidFill>
                <a:latin typeface="Arial" pitchFamily="34" charset="0"/>
                <a:cs typeface="Arial" pitchFamily="34" charset="0"/>
              </a:rPr>
              <a:t>collisions between drop pairs </a:t>
            </a:r>
            <a:r>
              <a:rPr lang="en-US" sz="4000" b="1" dirty="0">
                <a:solidFill>
                  <a:srgbClr val="C00000"/>
                </a:solidFill>
                <a:latin typeface="Arial" pitchFamily="34" charset="0"/>
                <a:cs typeface="Arial" pitchFamily="34" charset="0"/>
              </a:rPr>
              <a:t>using high-speed photography </a:t>
            </a:r>
            <a:r>
              <a:rPr lang="en-US" sz="4000" b="1" dirty="0" smtClean="0">
                <a:solidFill>
                  <a:srgbClr val="C00000"/>
                </a:solidFill>
                <a:latin typeface="Arial" pitchFamily="34" charset="0"/>
                <a:cs typeface="Arial" pitchFamily="34" charset="0"/>
              </a:rPr>
              <a:t>from </a:t>
            </a:r>
            <a:r>
              <a:rPr lang="en-US" sz="4000" b="1" dirty="0">
                <a:solidFill>
                  <a:srgbClr val="C00000"/>
                </a:solidFill>
                <a:latin typeface="Arial" pitchFamily="34" charset="0"/>
                <a:cs typeface="Arial" pitchFamily="34" charset="0"/>
              </a:rPr>
              <a:t>precipitation microphysics and electrification </a:t>
            </a:r>
            <a:r>
              <a:rPr lang="en-US" sz="4000" b="1" dirty="0" smtClean="0">
                <a:solidFill>
                  <a:srgbClr val="C00000"/>
                </a:solidFill>
                <a:latin typeface="Arial" pitchFamily="34" charset="0"/>
                <a:cs typeface="Arial" pitchFamily="34" charset="0"/>
              </a:rPr>
              <a:t>perspectives. </a:t>
            </a:r>
          </a:p>
          <a:p>
            <a:pPr marL="685800" indent="-685800" algn="just">
              <a:buFont typeface="Wingdings" pitchFamily="2" charset="2"/>
              <a:buChar char="v"/>
            </a:pPr>
            <a:endParaRPr lang="en-IN" sz="2000" b="1" dirty="0">
              <a:latin typeface="Arial" pitchFamily="34" charset="0"/>
              <a:cs typeface="Arial" pitchFamily="34" charset="0"/>
            </a:endParaRPr>
          </a:p>
        </p:txBody>
      </p:sp>
      <p:sp>
        <p:nvSpPr>
          <p:cNvPr id="26" name="Text Box 11"/>
          <p:cNvSpPr txBox="1">
            <a:spLocks noChangeArrowheads="1"/>
          </p:cNvSpPr>
          <p:nvPr/>
        </p:nvSpPr>
        <p:spPr bwMode="auto">
          <a:xfrm>
            <a:off x="14486021" y="32660682"/>
            <a:ext cx="16290757" cy="830997"/>
          </a:xfrm>
          <a:prstGeom prst="rect">
            <a:avLst/>
          </a:prstGeom>
          <a:noFill/>
          <a:ln w="9525">
            <a:noFill/>
            <a:miter lim="800000"/>
            <a:headEnd/>
            <a:tailEnd/>
          </a:ln>
          <a:effectLst/>
        </p:spPr>
        <p:txBody>
          <a:bodyPr wrap="square">
            <a:spAutoFit/>
          </a:bodyPr>
          <a:lstStyle/>
          <a:p>
            <a:pPr defTabSz="4389438">
              <a:spcBef>
                <a:spcPct val="50000"/>
              </a:spcBef>
            </a:pPr>
            <a:r>
              <a:rPr lang="en-US" sz="4800" b="1" dirty="0" smtClean="0">
                <a:solidFill>
                  <a:srgbClr val="7030A0"/>
                </a:solidFill>
              </a:rPr>
              <a:t>Significance of Drop Breakup in Thunderclouds</a:t>
            </a:r>
          </a:p>
        </p:txBody>
      </p:sp>
      <p:sp>
        <p:nvSpPr>
          <p:cNvPr id="27" name="AutoShape 13"/>
          <p:cNvSpPr>
            <a:spLocks noChangeArrowheads="1"/>
          </p:cNvSpPr>
          <p:nvPr/>
        </p:nvSpPr>
        <p:spPr bwMode="auto">
          <a:xfrm>
            <a:off x="514350" y="508000"/>
            <a:ext cx="29203650" cy="5074653"/>
          </a:xfrm>
          <a:prstGeom prst="roundRect">
            <a:avLst>
              <a:gd name="adj" fmla="val 10870"/>
            </a:avLst>
          </a:prstGeom>
          <a:gradFill rotWithShape="1">
            <a:gsLst>
              <a:gs pos="0">
                <a:srgbClr val="5E9EFF"/>
              </a:gs>
              <a:gs pos="39999">
                <a:srgbClr val="85C2FF"/>
              </a:gs>
              <a:gs pos="70000">
                <a:srgbClr val="C4D6EB"/>
              </a:gs>
              <a:gs pos="100000">
                <a:srgbClr val="FFEBFA"/>
              </a:gs>
            </a:gsLst>
            <a:lin ang="5400000" scaled="0"/>
          </a:gradFill>
          <a:ln w="9525">
            <a:solidFill>
              <a:schemeClr val="tx1"/>
            </a:solidFill>
            <a:round/>
            <a:headEnd/>
            <a:tailEnd/>
          </a:ln>
          <a:effectLst/>
        </p:spPr>
        <p:txBody>
          <a:bodyPr wrap="none" anchor="ctr"/>
          <a:lstStyle/>
          <a:p>
            <a:pPr defTabSz="4389438"/>
            <a:endParaRPr lang="en-US" dirty="0">
              <a:solidFill>
                <a:schemeClr val="bg1"/>
              </a:solidFill>
            </a:endParaRPr>
          </a:p>
        </p:txBody>
      </p:sp>
      <p:sp>
        <p:nvSpPr>
          <p:cNvPr id="28" name="Text Box 14"/>
          <p:cNvSpPr txBox="1">
            <a:spLocks noChangeArrowheads="1"/>
          </p:cNvSpPr>
          <p:nvPr/>
        </p:nvSpPr>
        <p:spPr bwMode="auto">
          <a:xfrm>
            <a:off x="511554" y="723820"/>
            <a:ext cx="29383728" cy="4616648"/>
          </a:xfrm>
          <a:prstGeom prst="rect">
            <a:avLst/>
          </a:prstGeom>
          <a:noFill/>
          <a:ln w="9525">
            <a:noFill/>
            <a:miter lim="800000"/>
            <a:headEnd/>
            <a:tailEnd/>
          </a:ln>
          <a:effectLst/>
        </p:spPr>
        <p:txBody>
          <a:bodyPr wrap="square">
            <a:spAutoFit/>
          </a:bodyPr>
          <a:lstStyle/>
          <a:p>
            <a:r>
              <a:rPr lang="en-IN" sz="7200" b="1" dirty="0"/>
              <a:t>A wind tunnel study of collision-induced breakup of water drops in presence of electric field using high-speed video </a:t>
            </a:r>
            <a:r>
              <a:rPr lang="en-IN" sz="7200" b="1" dirty="0" smtClean="0"/>
              <a:t>photography</a:t>
            </a:r>
            <a:endParaRPr lang="en-IN" sz="7200" dirty="0"/>
          </a:p>
          <a:p>
            <a:pPr defTabSz="4389438"/>
            <a:endParaRPr lang="en-US" sz="3200" b="1" dirty="0" smtClean="0"/>
          </a:p>
          <a:p>
            <a:r>
              <a:rPr lang="en-IN" sz="4400" b="1" dirty="0" err="1"/>
              <a:t>Rohini</a:t>
            </a:r>
            <a:r>
              <a:rPr lang="en-IN" sz="4400" b="1" dirty="0"/>
              <a:t> </a:t>
            </a:r>
            <a:r>
              <a:rPr lang="en-IN" sz="4400" b="1" dirty="0" err="1"/>
              <a:t>Bhalwankar</a:t>
            </a:r>
            <a:r>
              <a:rPr lang="en-IN" sz="4400" b="1" dirty="0"/>
              <a:t>, </a:t>
            </a:r>
            <a:r>
              <a:rPr lang="en-IN" sz="4400" b="1" dirty="0" err="1" smtClean="0"/>
              <a:t>Vidya</a:t>
            </a:r>
            <a:r>
              <a:rPr lang="en-IN" sz="4400" b="1" dirty="0" smtClean="0"/>
              <a:t> S. </a:t>
            </a:r>
            <a:r>
              <a:rPr lang="en-IN" sz="4400" b="1" dirty="0" err="1"/>
              <a:t>Pawar</a:t>
            </a:r>
            <a:r>
              <a:rPr lang="en-IN" sz="4400" b="1" dirty="0"/>
              <a:t>, C.G. </a:t>
            </a:r>
            <a:r>
              <a:rPr lang="en-IN" sz="4400" b="1" dirty="0" err="1"/>
              <a:t>Deshpande</a:t>
            </a:r>
            <a:r>
              <a:rPr lang="en-IN" sz="4400" b="1" dirty="0"/>
              <a:t> and A.K. Kam</a:t>
            </a:r>
            <a:r>
              <a:rPr lang="en-IN" sz="4800" b="1" dirty="0"/>
              <a:t>ra</a:t>
            </a:r>
            <a:endParaRPr lang="en-IN" sz="4800" dirty="0"/>
          </a:p>
          <a:p>
            <a:r>
              <a:rPr lang="en-US" sz="4800" b="1" dirty="0" smtClean="0"/>
              <a:t>Indian Institute of tropical Meteorology, Pune, India</a:t>
            </a:r>
          </a:p>
          <a:p>
            <a:endParaRPr lang="en-US" sz="2200" b="1" dirty="0" smtClean="0"/>
          </a:p>
        </p:txBody>
      </p:sp>
      <p:sp>
        <p:nvSpPr>
          <p:cNvPr id="33" name="Text Box 27"/>
          <p:cNvSpPr txBox="1">
            <a:spLocks noChangeArrowheads="1"/>
          </p:cNvSpPr>
          <p:nvPr/>
        </p:nvSpPr>
        <p:spPr bwMode="auto">
          <a:xfrm>
            <a:off x="3940224" y="36879024"/>
            <a:ext cx="6229350" cy="830997"/>
          </a:xfrm>
          <a:prstGeom prst="rect">
            <a:avLst/>
          </a:prstGeom>
          <a:noFill/>
          <a:ln w="9525">
            <a:noFill/>
            <a:miter lim="800000"/>
            <a:headEnd/>
            <a:tailEnd/>
          </a:ln>
          <a:effectLst/>
        </p:spPr>
        <p:txBody>
          <a:bodyPr>
            <a:spAutoFit/>
          </a:bodyPr>
          <a:lstStyle/>
          <a:p>
            <a:pPr defTabSz="4389438">
              <a:spcBef>
                <a:spcPct val="50000"/>
              </a:spcBef>
            </a:pPr>
            <a:r>
              <a:rPr lang="en-US" sz="4800" b="1" dirty="0">
                <a:solidFill>
                  <a:srgbClr val="7030A0"/>
                </a:solidFill>
              </a:rPr>
              <a:t>Bibliography</a:t>
            </a:r>
          </a:p>
        </p:txBody>
      </p:sp>
      <p:sp>
        <p:nvSpPr>
          <p:cNvPr id="36" name="Text Box 38"/>
          <p:cNvSpPr txBox="1">
            <a:spLocks noChangeArrowheads="1"/>
          </p:cNvSpPr>
          <p:nvPr/>
        </p:nvSpPr>
        <p:spPr bwMode="auto">
          <a:xfrm>
            <a:off x="488702" y="37782085"/>
            <a:ext cx="14484598" cy="3693529"/>
          </a:xfrm>
          <a:prstGeom prst="rect">
            <a:avLst/>
          </a:prstGeom>
          <a:noFill/>
          <a:ln w="57150" cmpd="thinThick">
            <a:noFill/>
            <a:miter lim="800000"/>
            <a:headEnd/>
            <a:tailEnd/>
          </a:ln>
          <a:effectLst/>
        </p:spPr>
        <p:txBody>
          <a:bodyPr wrap="square" lIns="61170" tIns="30584" rIns="61170" bIns="30584">
            <a:spAutoFit/>
          </a:bodyPr>
          <a:lstStyle/>
          <a:p>
            <a:pPr marL="457200" indent="-457200" algn="just">
              <a:buFont typeface="Wingdings" pitchFamily="2" charset="2"/>
              <a:buChar char="§"/>
            </a:pPr>
            <a:r>
              <a:rPr lang="en-IN" sz="2400" b="1" dirty="0" smtClean="0">
                <a:latin typeface="+mj-lt"/>
                <a:cs typeface="Times New Roman" pitchFamily="18" charset="0"/>
              </a:rPr>
              <a:t>Low</a:t>
            </a:r>
            <a:r>
              <a:rPr lang="en-IN" sz="2400" b="1" dirty="0">
                <a:latin typeface="+mj-lt"/>
                <a:cs typeface="Times New Roman" pitchFamily="18" charset="0"/>
              </a:rPr>
              <a:t>, T.B., List, R., </a:t>
            </a:r>
            <a:r>
              <a:rPr lang="en-IN" sz="2400" b="1" dirty="0" smtClean="0">
                <a:latin typeface="+mj-lt"/>
                <a:cs typeface="Times New Roman" pitchFamily="18" charset="0"/>
              </a:rPr>
              <a:t>(1982a) </a:t>
            </a:r>
            <a:r>
              <a:rPr lang="en-IN" sz="2400" b="1" dirty="0">
                <a:latin typeface="+mj-lt"/>
                <a:cs typeface="Times New Roman" pitchFamily="18" charset="0"/>
              </a:rPr>
              <a:t>Collision, coalescence and breakup of </a:t>
            </a:r>
            <a:r>
              <a:rPr lang="en-IN" sz="2400" b="1" dirty="0" smtClean="0">
                <a:latin typeface="+mj-lt"/>
                <a:cs typeface="Times New Roman" pitchFamily="18" charset="0"/>
              </a:rPr>
              <a:t>raindrops. I: experimentally established </a:t>
            </a:r>
            <a:r>
              <a:rPr lang="en-IN" sz="2400" b="1" dirty="0">
                <a:latin typeface="+mj-lt"/>
                <a:cs typeface="Times New Roman" pitchFamily="18" charset="0"/>
              </a:rPr>
              <a:t>coalescence efficiencies and fragment size distributions </a:t>
            </a:r>
            <a:r>
              <a:rPr lang="en-IN" sz="2400" b="1" dirty="0" smtClean="0">
                <a:latin typeface="+mj-lt"/>
                <a:cs typeface="Times New Roman" pitchFamily="18" charset="0"/>
              </a:rPr>
              <a:t>in breakup</a:t>
            </a:r>
            <a:r>
              <a:rPr lang="en-IN" sz="2400" b="1" dirty="0">
                <a:latin typeface="+mj-lt"/>
                <a:cs typeface="Times New Roman" pitchFamily="18" charset="0"/>
              </a:rPr>
              <a:t>. J. Atmos. Sci. 39 (7), 1591–1606</a:t>
            </a:r>
            <a:r>
              <a:rPr lang="en-IN" sz="2400" b="1" dirty="0" smtClean="0">
                <a:latin typeface="+mj-lt"/>
                <a:cs typeface="Times New Roman" pitchFamily="18" charset="0"/>
              </a:rPr>
              <a:t>.</a:t>
            </a:r>
          </a:p>
          <a:p>
            <a:pPr marL="457200" indent="-457200" algn="just">
              <a:buFont typeface="Wingdings" pitchFamily="2" charset="2"/>
              <a:buChar char="§"/>
            </a:pPr>
            <a:endParaRPr lang="en-IN" sz="1000" b="1" dirty="0" smtClean="0">
              <a:latin typeface="+mj-lt"/>
              <a:cs typeface="Times New Roman" pitchFamily="18" charset="0"/>
            </a:endParaRPr>
          </a:p>
          <a:p>
            <a:pPr marL="457200" lvl="0" indent="-457200" algn="l">
              <a:buFont typeface="Wingdings" pitchFamily="2" charset="2"/>
              <a:buChar char="§"/>
            </a:pPr>
            <a:r>
              <a:rPr lang="en-US" sz="2400" b="1" dirty="0" err="1" smtClean="0">
                <a:latin typeface="+mj-lt"/>
                <a:cs typeface="Times New Roman" pitchFamily="18" charset="0"/>
              </a:rPr>
              <a:t>Rohini</a:t>
            </a:r>
            <a:r>
              <a:rPr lang="en-US" sz="2400" b="1" dirty="0" smtClean="0">
                <a:latin typeface="+mj-lt"/>
                <a:cs typeface="Times New Roman" pitchFamily="18" charset="0"/>
              </a:rPr>
              <a:t> </a:t>
            </a:r>
            <a:r>
              <a:rPr lang="en-US" sz="2400" b="1" dirty="0" err="1">
                <a:latin typeface="+mj-lt"/>
                <a:cs typeface="Times New Roman" pitchFamily="18" charset="0"/>
              </a:rPr>
              <a:t>Bhalwankar</a:t>
            </a:r>
            <a:r>
              <a:rPr lang="en-US" sz="2400" b="1" dirty="0">
                <a:latin typeface="+mj-lt"/>
                <a:cs typeface="Times New Roman" pitchFamily="18" charset="0"/>
              </a:rPr>
              <a:t>,  C. G. </a:t>
            </a:r>
            <a:r>
              <a:rPr lang="en-US" sz="2400" b="1" dirty="0" err="1">
                <a:latin typeface="+mj-lt"/>
                <a:cs typeface="Times New Roman" pitchFamily="18" charset="0"/>
              </a:rPr>
              <a:t>Deshpande</a:t>
            </a:r>
            <a:r>
              <a:rPr lang="en-US" sz="2400" b="1" dirty="0">
                <a:latin typeface="+mj-lt"/>
                <a:cs typeface="Times New Roman" pitchFamily="18" charset="0"/>
              </a:rPr>
              <a:t> and A K </a:t>
            </a:r>
            <a:r>
              <a:rPr lang="en-US" sz="2400" b="1" dirty="0" smtClean="0">
                <a:latin typeface="+mj-lt"/>
                <a:cs typeface="Times New Roman" pitchFamily="18" charset="0"/>
              </a:rPr>
              <a:t>Kamra, </a:t>
            </a:r>
            <a:r>
              <a:rPr lang="en-US" sz="2400" b="1" dirty="0">
                <a:latin typeface="+mj-lt"/>
                <a:cs typeface="Times New Roman" pitchFamily="18" charset="0"/>
              </a:rPr>
              <a:t>(2017) </a:t>
            </a:r>
            <a:r>
              <a:rPr lang="en-IN" sz="2400" b="1" dirty="0">
                <a:latin typeface="+mj-lt"/>
                <a:cs typeface="Times New Roman" pitchFamily="18" charset="0"/>
              </a:rPr>
              <a:t>Breakup modes of the drops suspended in a vertical wind tunnel in presence of the horizontal electric field</a:t>
            </a:r>
            <a:r>
              <a:rPr lang="pt-BR" sz="2400" b="1" dirty="0">
                <a:latin typeface="+mj-lt"/>
                <a:cs typeface="Times New Roman" pitchFamily="18" charset="0"/>
              </a:rPr>
              <a:t>, J. Geophys. Res. Atmos., 122, 1838–1849, </a:t>
            </a:r>
            <a:r>
              <a:rPr lang="pt-BR" sz="2400" b="1" dirty="0" smtClean="0">
                <a:latin typeface="+mj-lt"/>
                <a:cs typeface="Times New Roman" pitchFamily="18" charset="0"/>
              </a:rPr>
              <a:t>doi:10.1002/2016JD025805</a:t>
            </a:r>
          </a:p>
          <a:p>
            <a:pPr marL="457200" lvl="0" indent="-457200" algn="l">
              <a:buFont typeface="Wingdings" pitchFamily="2" charset="2"/>
              <a:buChar char="§"/>
            </a:pPr>
            <a:endParaRPr lang="pt-BR" sz="1000" b="1" dirty="0" smtClean="0">
              <a:latin typeface="+mj-lt"/>
              <a:cs typeface="Times New Roman" pitchFamily="18" charset="0"/>
            </a:endParaRPr>
          </a:p>
          <a:p>
            <a:pPr marL="457200" indent="-457200" algn="l">
              <a:buFont typeface="Wingdings" pitchFamily="2" charset="2"/>
              <a:buChar char="§"/>
            </a:pPr>
            <a:r>
              <a:rPr lang="en-IN" sz="2400" b="1" dirty="0" err="1">
                <a:latin typeface="+mj-lt"/>
              </a:rPr>
              <a:t>Miklós</a:t>
            </a:r>
            <a:r>
              <a:rPr lang="en-IN" sz="2400" b="1" dirty="0">
                <a:latin typeface="+mj-lt"/>
              </a:rPr>
              <a:t> </a:t>
            </a:r>
            <a:r>
              <a:rPr lang="en-IN" sz="2400" b="1" dirty="0" err="1">
                <a:latin typeface="+mj-lt"/>
              </a:rPr>
              <a:t>Szakáll</a:t>
            </a:r>
            <a:r>
              <a:rPr lang="en-IN" sz="2400" b="1" dirty="0">
                <a:latin typeface="+mj-lt"/>
              </a:rPr>
              <a:t>, Isabel </a:t>
            </a:r>
            <a:r>
              <a:rPr lang="en-IN" sz="2400" b="1" dirty="0" err="1" smtClean="0">
                <a:latin typeface="+mj-lt"/>
              </a:rPr>
              <a:t>Urbich</a:t>
            </a:r>
            <a:r>
              <a:rPr lang="en-IN" sz="2400" b="1" dirty="0" smtClean="0">
                <a:latin typeface="+mj-lt"/>
              </a:rPr>
              <a:t>, </a:t>
            </a:r>
            <a:r>
              <a:rPr lang="en-IN" sz="2400" b="1" dirty="0">
                <a:latin typeface="+mj-lt"/>
              </a:rPr>
              <a:t>(2018)  Wind tunnel study on the size distribution of droplets after collision induced breakup of levitating water drops, </a:t>
            </a:r>
            <a:r>
              <a:rPr lang="en-IN" sz="2400" b="1" dirty="0" err="1">
                <a:latin typeface="+mj-lt"/>
              </a:rPr>
              <a:t>Atmos.Res</a:t>
            </a:r>
            <a:r>
              <a:rPr lang="en-IN" sz="2400" b="1" dirty="0" smtClean="0">
                <a:latin typeface="+mj-lt"/>
              </a:rPr>
              <a:t>., 213, 51-56</a:t>
            </a:r>
            <a:r>
              <a:rPr lang="en-IN" sz="2400" b="1" dirty="0">
                <a:latin typeface="+mj-lt"/>
              </a:rPr>
              <a:t>, https://</a:t>
            </a:r>
            <a:r>
              <a:rPr lang="en-IN" sz="2400" b="1" dirty="0" smtClean="0">
                <a:latin typeface="+mj-lt"/>
              </a:rPr>
              <a:t>doi.org/10.1016/j.atmosres.2018.05.007</a:t>
            </a:r>
            <a:endParaRPr lang="en-US" sz="3200" b="1" dirty="0">
              <a:latin typeface="+mj-lt"/>
              <a:cs typeface="Times New Roman" pitchFamily="18" charset="0"/>
            </a:endParaRPr>
          </a:p>
        </p:txBody>
      </p:sp>
      <p:sp>
        <p:nvSpPr>
          <p:cNvPr id="38" name="Text Box 40"/>
          <p:cNvSpPr txBox="1">
            <a:spLocks noChangeArrowheads="1"/>
          </p:cNvSpPr>
          <p:nvPr/>
        </p:nvSpPr>
        <p:spPr bwMode="auto">
          <a:xfrm>
            <a:off x="15361367" y="33442244"/>
            <a:ext cx="14310519" cy="5109301"/>
          </a:xfrm>
          <a:prstGeom prst="rect">
            <a:avLst/>
          </a:prstGeom>
          <a:noFill/>
          <a:ln w="57150" cmpd="thinThick">
            <a:noFill/>
            <a:miter lim="800000"/>
            <a:headEnd/>
            <a:tailEnd/>
          </a:ln>
          <a:effectLst/>
        </p:spPr>
        <p:txBody>
          <a:bodyPr wrap="square" lIns="61170" tIns="30584" rIns="61170" bIns="30584">
            <a:spAutoFit/>
          </a:bodyPr>
          <a:lstStyle/>
          <a:p>
            <a:pPr marL="457200" lvl="0" indent="-457200" algn="just">
              <a:buFont typeface="Arial" pitchFamily="34" charset="0"/>
              <a:buChar char="•"/>
            </a:pPr>
            <a:r>
              <a:rPr lang="en-IN" sz="3200" b="1" dirty="0" smtClean="0">
                <a:latin typeface="+mj-lt"/>
                <a:cs typeface="Times New Roman" pitchFamily="18" charset="0"/>
              </a:rPr>
              <a:t>Collision- </a:t>
            </a:r>
            <a:r>
              <a:rPr lang="en-IN" sz="3200" b="1" dirty="0">
                <a:latin typeface="+mj-lt"/>
                <a:cs typeface="Times New Roman" pitchFamily="18" charset="0"/>
              </a:rPr>
              <a:t>induced breakup </a:t>
            </a:r>
            <a:r>
              <a:rPr lang="en-IN" sz="3200" b="1" dirty="0" smtClean="0">
                <a:latin typeface="+mj-lt"/>
                <a:cs typeface="Times New Roman" pitchFamily="18" charset="0"/>
              </a:rPr>
              <a:t>process - the </a:t>
            </a:r>
            <a:r>
              <a:rPr lang="en-IN" sz="3200" b="1" dirty="0">
                <a:latin typeface="+mj-lt"/>
                <a:cs typeface="Times New Roman" pitchFamily="18" charset="0"/>
              </a:rPr>
              <a:t>overwhelming cause of drop breakup in </a:t>
            </a:r>
            <a:r>
              <a:rPr lang="en-IN" sz="3200" b="1" dirty="0" smtClean="0">
                <a:latin typeface="+mj-lt"/>
                <a:cs typeface="Times New Roman" pitchFamily="18" charset="0"/>
              </a:rPr>
              <a:t>cloud - </a:t>
            </a:r>
            <a:r>
              <a:rPr lang="en-US" sz="3200" b="1" dirty="0" smtClean="0">
                <a:latin typeface="+mj-lt"/>
                <a:cs typeface="Times New Roman" pitchFamily="18" charset="0"/>
              </a:rPr>
              <a:t>modifies </a:t>
            </a:r>
            <a:r>
              <a:rPr lang="en-US" sz="3200" b="1" dirty="0">
                <a:latin typeface="+mj-lt"/>
                <a:cs typeface="Times New Roman" pitchFamily="18" charset="0"/>
              </a:rPr>
              <a:t>number, size and charge distribution of </a:t>
            </a:r>
            <a:r>
              <a:rPr lang="en-US" sz="3200" b="1" dirty="0" smtClean="0">
                <a:latin typeface="+mj-lt"/>
                <a:cs typeface="Times New Roman" pitchFamily="18" charset="0"/>
              </a:rPr>
              <a:t>drops, </a:t>
            </a:r>
            <a:r>
              <a:rPr lang="en-US" sz="3200" b="1" dirty="0">
                <a:latin typeface="+mj-lt"/>
                <a:cs typeface="Times New Roman" pitchFamily="18" charset="0"/>
              </a:rPr>
              <a:t>affecting the initiation and formation of rain by collision-coalescence in </a:t>
            </a:r>
            <a:r>
              <a:rPr lang="en-US" sz="3200" b="1" dirty="0" smtClean="0">
                <a:latin typeface="+mj-lt"/>
                <a:cs typeface="Times New Roman" pitchFamily="18" charset="0"/>
              </a:rPr>
              <a:t>thunderclouds.</a:t>
            </a:r>
          </a:p>
          <a:p>
            <a:pPr marL="457200" lvl="0" indent="-457200" algn="just">
              <a:buFont typeface="Arial" pitchFamily="34" charset="0"/>
              <a:buChar char="•"/>
            </a:pPr>
            <a:endParaRPr lang="en-IN" sz="2000" b="1" dirty="0">
              <a:latin typeface="+mj-lt"/>
              <a:cs typeface="Times New Roman" pitchFamily="18" charset="0"/>
            </a:endParaRPr>
          </a:p>
          <a:p>
            <a:pPr marL="457200" lvl="0" indent="-457200" algn="just">
              <a:buFont typeface="Arial" pitchFamily="34" charset="0"/>
              <a:buChar char="•"/>
            </a:pPr>
            <a:r>
              <a:rPr lang="en-IN" sz="3200" b="1" dirty="0">
                <a:latin typeface="+mj-lt"/>
                <a:cs typeface="Times New Roman" pitchFamily="18" charset="0"/>
              </a:rPr>
              <a:t>Electric forces inside strongly electrified cloud can modify rain DSD significantly. </a:t>
            </a:r>
          </a:p>
          <a:p>
            <a:pPr marL="457200" lvl="0" indent="-457200" algn="just">
              <a:buFont typeface="Arial" pitchFamily="34" charset="0"/>
              <a:buChar char="•"/>
            </a:pPr>
            <a:endParaRPr lang="en-IN" sz="2000" b="1" dirty="0">
              <a:latin typeface="+mj-lt"/>
              <a:cs typeface="Times New Roman" pitchFamily="18" charset="0"/>
            </a:endParaRPr>
          </a:p>
          <a:p>
            <a:pPr marL="457200" lvl="0" indent="-457200" algn="just">
              <a:spcAft>
                <a:spcPts val="1200"/>
              </a:spcAft>
              <a:buFont typeface="Arial" pitchFamily="34" charset="0"/>
              <a:buChar char="•"/>
            </a:pPr>
            <a:r>
              <a:rPr lang="en-US" sz="3200" b="1" dirty="0" smtClean="0">
                <a:latin typeface="+mj-lt"/>
                <a:cs typeface="Times New Roman" pitchFamily="18" charset="0"/>
              </a:rPr>
              <a:t>The change in the size distribution of cloud drops may modify the radar echo – precipitation relationships in regions of thunderclouds with electric field.</a:t>
            </a:r>
            <a:endParaRPr lang="en-US" sz="1000" b="1" dirty="0" smtClean="0">
              <a:latin typeface="+mn-lt"/>
              <a:cs typeface="Times New Roman" pitchFamily="18" charset="0"/>
            </a:endParaRPr>
          </a:p>
        </p:txBody>
      </p:sp>
      <p:pic>
        <p:nvPicPr>
          <p:cNvPr id="49" name="Picture 48" descr="20150527_9999_15-crop1.jpg"/>
          <p:cNvPicPr>
            <a:picLocks noChangeAspect="1"/>
          </p:cNvPicPr>
          <p:nvPr/>
        </p:nvPicPr>
        <p:blipFill>
          <a:blip r:embed="rId4"/>
          <a:stretch>
            <a:fillRect/>
          </a:stretch>
        </p:blipFill>
        <p:spPr>
          <a:xfrm>
            <a:off x="8267699" y="19889265"/>
            <a:ext cx="6419851" cy="3984789"/>
          </a:xfrm>
          <a:prstGeom prst="rect">
            <a:avLst/>
          </a:prstGeom>
          <a:ln>
            <a:noFill/>
          </a:ln>
        </p:spPr>
      </p:pic>
      <p:sp>
        <p:nvSpPr>
          <p:cNvPr id="52" name="TextBox 51"/>
          <p:cNvSpPr txBox="1"/>
          <p:nvPr/>
        </p:nvSpPr>
        <p:spPr>
          <a:xfrm>
            <a:off x="7898745" y="24055754"/>
            <a:ext cx="6886574" cy="8279190"/>
          </a:xfrm>
          <a:prstGeom prst="rect">
            <a:avLst/>
          </a:prstGeom>
          <a:noFill/>
          <a:ln>
            <a:noFill/>
          </a:ln>
        </p:spPr>
        <p:txBody>
          <a:bodyPr wrap="square" rtlCol="0">
            <a:spAutoFit/>
          </a:bodyPr>
          <a:lstStyle/>
          <a:p>
            <a:pPr marL="457200" indent="-457200" algn="just">
              <a:buFont typeface="Arial" pitchFamily="34" charset="0"/>
              <a:buChar char="•"/>
            </a:pPr>
            <a:r>
              <a:rPr lang="en-US" sz="3200" b="1" dirty="0"/>
              <a:t>Collision-induced breakup of water drops were carried out in a small, low turbulence vertical wind tunnel </a:t>
            </a:r>
            <a:r>
              <a:rPr lang="en-US" sz="3200" b="1" dirty="0" smtClean="0"/>
              <a:t>- a </a:t>
            </a:r>
            <a:r>
              <a:rPr lang="en-US" sz="3200" b="1" dirty="0"/>
              <a:t>unique facility at IITM.  </a:t>
            </a:r>
            <a:endParaRPr lang="en-US" sz="3200" b="1" dirty="0" smtClean="0"/>
          </a:p>
          <a:p>
            <a:pPr marL="171450" indent="-171450" algn="just">
              <a:buFont typeface="Arial" pitchFamily="34" charset="0"/>
              <a:buChar char="•"/>
            </a:pPr>
            <a:endParaRPr lang="en-IN" sz="1000" dirty="0"/>
          </a:p>
          <a:p>
            <a:pPr marL="457200" indent="-457200" algn="just">
              <a:buFont typeface="Arial" pitchFamily="34" charset="0"/>
              <a:buChar char="•"/>
            </a:pPr>
            <a:r>
              <a:rPr lang="en-IN" sz="3200" b="1" dirty="0"/>
              <a:t>A larger </a:t>
            </a:r>
            <a:r>
              <a:rPr lang="en-IN" sz="3200" b="1" dirty="0" smtClean="0"/>
              <a:t>drop (</a:t>
            </a:r>
            <a:r>
              <a:rPr lang="en-IN" sz="3200" b="1" dirty="0" err="1" smtClean="0"/>
              <a:t>d</a:t>
            </a:r>
            <a:r>
              <a:rPr lang="en-IN" sz="3200" b="1" baseline="-25000" dirty="0" err="1" smtClean="0"/>
              <a:t>L</a:t>
            </a:r>
            <a:r>
              <a:rPr lang="en-IN" sz="3200" b="1" dirty="0" smtClean="0"/>
              <a:t>= 3 - 3.5 mm </a:t>
            </a:r>
            <a:r>
              <a:rPr lang="en-IN" sz="3200" b="1" dirty="0"/>
              <a:t>diameter) was freely floated at its terminal </a:t>
            </a:r>
            <a:r>
              <a:rPr lang="en-IN" sz="3200" b="1" dirty="0" smtClean="0"/>
              <a:t>velocity.</a:t>
            </a:r>
          </a:p>
          <a:p>
            <a:pPr marL="171450" indent="-171450" algn="just">
              <a:buFont typeface="Arial" pitchFamily="34" charset="0"/>
              <a:buChar char="•"/>
            </a:pPr>
            <a:endParaRPr lang="en-IN" sz="1000" b="1" dirty="0" smtClean="0"/>
          </a:p>
          <a:p>
            <a:pPr marL="457200" indent="-457200" algn="just">
              <a:buFont typeface="Arial" pitchFamily="34" charset="0"/>
              <a:buChar char="•"/>
            </a:pPr>
            <a:r>
              <a:rPr lang="en-IN" sz="3200" b="1" dirty="0" smtClean="0"/>
              <a:t>Smaller </a:t>
            </a:r>
            <a:r>
              <a:rPr lang="en-IN" sz="3200" b="1" dirty="0"/>
              <a:t>drops (</a:t>
            </a:r>
            <a:r>
              <a:rPr lang="en-IN" sz="3200" b="1" dirty="0" err="1" smtClean="0"/>
              <a:t>d</a:t>
            </a:r>
            <a:r>
              <a:rPr lang="en-IN" sz="3200" b="1" baseline="-25000" dirty="0" err="1" smtClean="0"/>
              <a:t>S</a:t>
            </a:r>
            <a:r>
              <a:rPr lang="en-IN" sz="3200" b="1" dirty="0" smtClean="0"/>
              <a:t>=0.6 -1.8 </a:t>
            </a:r>
            <a:r>
              <a:rPr lang="en-IN" sz="3200" b="1" dirty="0"/>
              <a:t>mm diameter), injected into the flow upstream of larger drop, were carried upward with the air stream to collide with the suspended drop </a:t>
            </a:r>
            <a:r>
              <a:rPr lang="en-US" sz="3200" b="1" dirty="0"/>
              <a:t>in absence</a:t>
            </a:r>
            <a:r>
              <a:rPr lang="en-US" sz="3200" b="1" dirty="0" smtClean="0"/>
              <a:t>/ presence </a:t>
            </a:r>
            <a:r>
              <a:rPr lang="en-US" sz="3200" b="1" dirty="0"/>
              <a:t>of horizontal electric field.  </a:t>
            </a:r>
            <a:endParaRPr lang="en-US" sz="3200" dirty="0"/>
          </a:p>
        </p:txBody>
      </p:sp>
      <p:sp>
        <p:nvSpPr>
          <p:cNvPr id="53" name="TextBox 52"/>
          <p:cNvSpPr txBox="1"/>
          <p:nvPr/>
        </p:nvSpPr>
        <p:spPr>
          <a:xfrm>
            <a:off x="3128211" y="18811625"/>
            <a:ext cx="8710863" cy="830997"/>
          </a:xfrm>
          <a:prstGeom prst="rect">
            <a:avLst/>
          </a:prstGeom>
          <a:noFill/>
        </p:spPr>
        <p:txBody>
          <a:bodyPr wrap="square" rtlCol="0">
            <a:spAutoFit/>
          </a:bodyPr>
          <a:lstStyle/>
          <a:p>
            <a:r>
              <a:rPr lang="en-US" sz="4800" b="1" dirty="0" smtClean="0">
                <a:solidFill>
                  <a:srgbClr val="7030A0"/>
                </a:solidFill>
              </a:rPr>
              <a:t>Instrumentation</a:t>
            </a:r>
            <a:endParaRPr lang="en-US" sz="6600" dirty="0">
              <a:solidFill>
                <a:srgbClr val="7030A0"/>
              </a:solidFill>
            </a:endParaRPr>
          </a:p>
        </p:txBody>
      </p:sp>
      <p:sp>
        <p:nvSpPr>
          <p:cNvPr id="54" name="Rectangle 53"/>
          <p:cNvSpPr/>
          <p:nvPr/>
        </p:nvSpPr>
        <p:spPr>
          <a:xfrm>
            <a:off x="739775" y="41708983"/>
            <a:ext cx="29535438" cy="1200329"/>
          </a:xfrm>
          <a:prstGeom prst="rect">
            <a:avLst/>
          </a:prstGeom>
        </p:spPr>
        <p:txBody>
          <a:bodyPr wrap="square">
            <a:spAutoFit/>
          </a:bodyPr>
          <a:lstStyle/>
          <a:p>
            <a:endParaRPr lang="en-US" sz="3600" b="1" dirty="0" smtClean="0">
              <a:solidFill>
                <a:schemeClr val="bg1"/>
              </a:solidFill>
            </a:endParaRPr>
          </a:p>
          <a:p>
            <a:r>
              <a:rPr lang="en-US" sz="3600" b="1" dirty="0" smtClean="0">
                <a:solidFill>
                  <a:schemeClr val="bg1"/>
                </a:solidFill>
              </a:rPr>
              <a:t>RAC Meeting, February 21, 2020, IITM, Pune</a:t>
            </a:r>
            <a:endParaRPr lang="en-US" sz="3600" dirty="0">
              <a:solidFill>
                <a:schemeClr val="bg1"/>
              </a:solidFill>
            </a:endParaRPr>
          </a:p>
        </p:txBody>
      </p:sp>
      <p:grpSp>
        <p:nvGrpSpPr>
          <p:cNvPr id="3" name="Group 2"/>
          <p:cNvGrpSpPr/>
          <p:nvPr/>
        </p:nvGrpSpPr>
        <p:grpSpPr>
          <a:xfrm>
            <a:off x="1316969" y="19850540"/>
            <a:ext cx="6581775" cy="11942695"/>
            <a:chOff x="1316969" y="19938089"/>
            <a:chExt cx="6581775" cy="11875054"/>
          </a:xfrm>
        </p:grpSpPr>
        <p:pic>
          <p:nvPicPr>
            <p:cNvPr id="50" name="Picture 49" descr="20150527_9999_6.jpg"/>
            <p:cNvPicPr>
              <a:picLocks noChangeAspect="1"/>
            </p:cNvPicPr>
            <p:nvPr/>
          </p:nvPicPr>
          <p:blipFill>
            <a:blip r:embed="rId5"/>
            <a:stretch>
              <a:fillRect/>
            </a:stretch>
          </p:blipFill>
          <p:spPr>
            <a:xfrm>
              <a:off x="1316969" y="19938089"/>
              <a:ext cx="6581775" cy="10297530"/>
            </a:xfrm>
            <a:prstGeom prst="rect">
              <a:avLst/>
            </a:prstGeom>
            <a:ln>
              <a:noFill/>
            </a:ln>
          </p:spPr>
        </p:pic>
        <p:sp>
          <p:nvSpPr>
            <p:cNvPr id="56" name="TextBox 55"/>
            <p:cNvSpPr txBox="1"/>
            <p:nvPr/>
          </p:nvSpPr>
          <p:spPr>
            <a:xfrm>
              <a:off x="1316969" y="30428148"/>
              <a:ext cx="6581775" cy="1384995"/>
            </a:xfrm>
            <a:prstGeom prst="rect">
              <a:avLst/>
            </a:prstGeom>
            <a:noFill/>
            <a:ln>
              <a:noFill/>
            </a:ln>
          </p:spPr>
          <p:txBody>
            <a:bodyPr wrap="square" rtlCol="0">
              <a:spAutoFit/>
            </a:bodyPr>
            <a:lstStyle/>
            <a:p>
              <a:r>
                <a:rPr lang="en-US" sz="2750" b="1" dirty="0" smtClean="0">
                  <a:solidFill>
                    <a:srgbClr val="C00000"/>
                  </a:solidFill>
                </a:rPr>
                <a:t>A vertical wind tunnel</a:t>
              </a:r>
              <a:br>
                <a:rPr lang="en-US" sz="2750" b="1" dirty="0" smtClean="0">
                  <a:solidFill>
                    <a:srgbClr val="C00000"/>
                  </a:solidFill>
                </a:rPr>
              </a:br>
              <a:r>
                <a:rPr lang="en-US" sz="2750" b="1" dirty="0" smtClean="0">
                  <a:solidFill>
                    <a:srgbClr val="C00000"/>
                  </a:solidFill>
                </a:rPr>
                <a:t>  horizontal electric field arrangement </a:t>
              </a:r>
              <a:br>
                <a:rPr lang="en-US" sz="2750" b="1" dirty="0" smtClean="0">
                  <a:solidFill>
                    <a:srgbClr val="C00000"/>
                  </a:solidFill>
                </a:rPr>
              </a:br>
              <a:r>
                <a:rPr lang="en-US" sz="2750" b="1" dirty="0" smtClean="0">
                  <a:solidFill>
                    <a:srgbClr val="C00000"/>
                  </a:solidFill>
                </a:rPr>
                <a:t>and a high speed camera</a:t>
              </a:r>
              <a:endParaRPr lang="en-US" sz="2750" dirty="0"/>
            </a:p>
          </p:txBody>
        </p:sp>
      </p:grpSp>
      <p:sp>
        <p:nvSpPr>
          <p:cNvPr id="62" name="AutoShape 4"/>
          <p:cNvSpPr>
            <a:spLocks noChangeArrowheads="1"/>
          </p:cNvSpPr>
          <p:nvPr/>
        </p:nvSpPr>
        <p:spPr bwMode="auto">
          <a:xfrm>
            <a:off x="15367714" y="5696318"/>
            <a:ext cx="14507449" cy="18947235"/>
          </a:xfrm>
          <a:prstGeom prst="roundRect">
            <a:avLst>
              <a:gd name="adj" fmla="val 5817"/>
            </a:avLst>
          </a:prstGeom>
          <a:solidFill>
            <a:schemeClr val="bg1"/>
          </a:solidFill>
          <a:ln w="9525">
            <a:solidFill>
              <a:schemeClr val="tx1"/>
            </a:solidFill>
            <a:round/>
            <a:headEnd/>
            <a:tailEnd/>
          </a:ln>
          <a:effectLst/>
        </p:spPr>
        <p:txBody>
          <a:bodyPr wrap="none" anchor="ctr"/>
          <a:lstStyle/>
          <a:p>
            <a:endParaRPr lang="en-US" dirty="0"/>
          </a:p>
        </p:txBody>
      </p:sp>
      <p:sp>
        <p:nvSpPr>
          <p:cNvPr id="64" name="Text Box 43"/>
          <p:cNvSpPr txBox="1">
            <a:spLocks noChangeArrowheads="1"/>
          </p:cNvSpPr>
          <p:nvPr/>
        </p:nvSpPr>
        <p:spPr bwMode="auto">
          <a:xfrm>
            <a:off x="18699166" y="5807934"/>
            <a:ext cx="7372350" cy="830997"/>
          </a:xfrm>
          <a:prstGeom prst="rect">
            <a:avLst/>
          </a:prstGeom>
          <a:noFill/>
          <a:ln w="9525">
            <a:noFill/>
            <a:miter lim="800000"/>
            <a:headEnd/>
            <a:tailEnd/>
          </a:ln>
          <a:effectLst/>
        </p:spPr>
        <p:txBody>
          <a:bodyPr>
            <a:spAutoFit/>
          </a:bodyPr>
          <a:lstStyle/>
          <a:p>
            <a:pPr defTabSz="4389438">
              <a:spcBef>
                <a:spcPct val="50000"/>
              </a:spcBef>
            </a:pPr>
            <a:r>
              <a:rPr lang="en-US" sz="4800" b="1" dirty="0">
                <a:solidFill>
                  <a:srgbClr val="7030A0"/>
                </a:solidFill>
              </a:rPr>
              <a:t>Results</a:t>
            </a:r>
          </a:p>
        </p:txBody>
      </p:sp>
      <p:sp>
        <p:nvSpPr>
          <p:cNvPr id="67" name="AutoShape 4"/>
          <p:cNvSpPr>
            <a:spLocks noChangeArrowheads="1"/>
          </p:cNvSpPr>
          <p:nvPr/>
        </p:nvSpPr>
        <p:spPr bwMode="auto">
          <a:xfrm>
            <a:off x="15310564" y="24739805"/>
            <a:ext cx="14507449" cy="7781828"/>
          </a:xfrm>
          <a:prstGeom prst="roundRect">
            <a:avLst>
              <a:gd name="adj" fmla="val 5817"/>
            </a:avLst>
          </a:prstGeom>
          <a:solidFill>
            <a:schemeClr val="bg1"/>
          </a:solidFill>
          <a:ln w="9525">
            <a:solidFill>
              <a:schemeClr val="tx1"/>
            </a:solidFill>
            <a:round/>
            <a:headEnd/>
            <a:tailEnd/>
          </a:ln>
          <a:effectLst/>
        </p:spPr>
        <p:txBody>
          <a:bodyPr wrap="none" anchor="ctr"/>
          <a:lstStyle/>
          <a:p>
            <a:endParaRPr lang="en-US" dirty="0"/>
          </a:p>
        </p:txBody>
      </p:sp>
      <p:sp>
        <p:nvSpPr>
          <p:cNvPr id="2050" name="Rectangle 2"/>
          <p:cNvSpPr>
            <a:spLocks noChangeArrowheads="1"/>
          </p:cNvSpPr>
          <p:nvPr/>
        </p:nvSpPr>
        <p:spPr bwMode="auto">
          <a:xfrm>
            <a:off x="15374494" y="25577066"/>
            <a:ext cx="14310518"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buFont typeface="Wingdings" pitchFamily="2" charset="2"/>
              <a:buChar char="§"/>
            </a:pPr>
            <a:r>
              <a:rPr lang="en-IN" sz="3300" b="1" dirty="0" smtClean="0">
                <a:latin typeface="+mj-lt"/>
              </a:rPr>
              <a:t>Drop </a:t>
            </a:r>
            <a:r>
              <a:rPr lang="en-IN" sz="3300" b="1" dirty="0">
                <a:latin typeface="+mj-lt"/>
              </a:rPr>
              <a:t>collision is governed by two competing energies: surface energy and collision kinetic energy. If collision has sufficient kinetic energy to overcome the surface tension forces, then drop breakup occurs</a:t>
            </a:r>
            <a:r>
              <a:rPr lang="en-IN" sz="3300" b="1" dirty="0" smtClean="0">
                <a:latin typeface="+mj-lt"/>
              </a:rPr>
              <a:t>.</a:t>
            </a:r>
          </a:p>
          <a:p>
            <a:pPr algn="just"/>
            <a:endParaRPr lang="en-IN" sz="2000" dirty="0">
              <a:latin typeface="+mj-lt"/>
            </a:endParaRPr>
          </a:p>
          <a:p>
            <a:pPr marL="457200" indent="-457200" algn="just">
              <a:buFont typeface="Wingdings" pitchFamily="2" charset="2"/>
              <a:buChar char="§"/>
            </a:pPr>
            <a:r>
              <a:rPr lang="en-IN" sz="3300" b="1" dirty="0">
                <a:latin typeface="+mj-lt"/>
              </a:rPr>
              <a:t>Our preliminary results show that the number of collisions resulting in coalescence to the total collision number decreased from ~30% to 21% and the number of collisions resulting in breakup of the coalesced drop increased from 70% to 79% when the electric field increased from 0 to 300 kVm</a:t>
            </a:r>
            <a:r>
              <a:rPr lang="en-IN" sz="3300" b="1" baseline="30000" dirty="0">
                <a:latin typeface="+mj-lt"/>
              </a:rPr>
              <a:t>-1</a:t>
            </a:r>
            <a:r>
              <a:rPr lang="en-IN" sz="3300" b="1" dirty="0" smtClean="0">
                <a:latin typeface="+mj-lt"/>
              </a:rPr>
              <a:t>.</a:t>
            </a:r>
          </a:p>
          <a:p>
            <a:pPr marL="457200" indent="-457200" algn="just">
              <a:buFont typeface="Wingdings" pitchFamily="2" charset="2"/>
              <a:buChar char="§"/>
            </a:pPr>
            <a:endParaRPr lang="en-IN" sz="2000" b="1" dirty="0" smtClean="0">
              <a:latin typeface="+mj-lt"/>
            </a:endParaRPr>
          </a:p>
          <a:p>
            <a:pPr marL="457200" indent="-457200" algn="just">
              <a:buFont typeface="Wingdings" pitchFamily="2" charset="2"/>
              <a:buChar char="§"/>
            </a:pPr>
            <a:r>
              <a:rPr lang="en-IN" sz="3300" b="1" dirty="0" smtClean="0">
                <a:latin typeface="+mj-lt"/>
              </a:rPr>
              <a:t>In </a:t>
            </a:r>
            <a:r>
              <a:rPr lang="en-IN" sz="3300" b="1" dirty="0">
                <a:latin typeface="+mj-lt"/>
              </a:rPr>
              <a:t>consistence with Low and List(1982a) our experiment three types breakup were classified from photographic evidences; </a:t>
            </a:r>
            <a:r>
              <a:rPr lang="en-IN" sz="3300" b="1" dirty="0" err="1">
                <a:latin typeface="+mj-lt"/>
              </a:rPr>
              <a:t>i</a:t>
            </a:r>
            <a:r>
              <a:rPr lang="en-IN" sz="3300" b="1" dirty="0">
                <a:latin typeface="+mj-lt"/>
              </a:rPr>
              <a:t>) Filament-type; ii) sheet-type; iii) disk-type</a:t>
            </a:r>
            <a:r>
              <a:rPr lang="en-IN" sz="3300" b="1" dirty="0" smtClean="0">
                <a:latin typeface="+mj-lt"/>
              </a:rPr>
              <a:t>.</a:t>
            </a:r>
          </a:p>
          <a:p>
            <a:pPr marL="457200" indent="-457200" algn="just">
              <a:buFont typeface="Wingdings" pitchFamily="2" charset="2"/>
              <a:buChar char="§"/>
            </a:pPr>
            <a:endParaRPr lang="en-IN" sz="1000" dirty="0"/>
          </a:p>
        </p:txBody>
      </p:sp>
      <p:pic>
        <p:nvPicPr>
          <p:cNvPr id="69" name="Picture 68" descr="IITM EBLEM Original.jpg"/>
          <p:cNvPicPr>
            <a:picLocks noChangeAspect="1"/>
          </p:cNvPicPr>
          <p:nvPr/>
        </p:nvPicPr>
        <p:blipFill>
          <a:blip r:embed="rId6"/>
          <a:stretch>
            <a:fillRect/>
          </a:stretch>
        </p:blipFill>
        <p:spPr>
          <a:xfrm>
            <a:off x="796290" y="3052797"/>
            <a:ext cx="2155768" cy="2350747"/>
          </a:xfrm>
          <a:prstGeom prst="rect">
            <a:avLst/>
          </a:prstGeom>
        </p:spPr>
      </p:pic>
      <p:sp>
        <p:nvSpPr>
          <p:cNvPr id="70" name="TextBox 69"/>
          <p:cNvSpPr txBox="1"/>
          <p:nvPr/>
        </p:nvSpPr>
        <p:spPr>
          <a:xfrm>
            <a:off x="15543495" y="22875797"/>
            <a:ext cx="14238515" cy="1815882"/>
          </a:xfrm>
          <a:prstGeom prst="rect">
            <a:avLst/>
          </a:prstGeom>
          <a:noFill/>
        </p:spPr>
        <p:txBody>
          <a:bodyPr wrap="square" rtlCol="0">
            <a:spAutoFit/>
          </a:bodyPr>
          <a:lstStyle/>
          <a:p>
            <a:r>
              <a:rPr lang="en-US" sz="2800" b="1" dirty="0" smtClean="0">
                <a:solidFill>
                  <a:srgbClr val="C00000"/>
                </a:solidFill>
              </a:rPr>
              <a:t>Sequence of high speed images showing (a) filament type; (b) sheet type; </a:t>
            </a:r>
          </a:p>
          <a:p>
            <a:r>
              <a:rPr lang="en-US" sz="2800" b="1" dirty="0" smtClean="0">
                <a:solidFill>
                  <a:srgbClr val="C00000"/>
                </a:solidFill>
              </a:rPr>
              <a:t>(c) disk type of breakup of  drop pair (</a:t>
            </a:r>
            <a:r>
              <a:rPr lang="en-IN" sz="2800" b="1" dirty="0" err="1">
                <a:solidFill>
                  <a:srgbClr val="C00000"/>
                </a:solidFill>
              </a:rPr>
              <a:t>d</a:t>
            </a:r>
            <a:r>
              <a:rPr lang="en-IN" sz="2800" b="1" baseline="-25000" dirty="0" err="1">
                <a:solidFill>
                  <a:srgbClr val="C00000"/>
                </a:solidFill>
              </a:rPr>
              <a:t>L</a:t>
            </a:r>
            <a:r>
              <a:rPr lang="en-IN" sz="2800" b="1" dirty="0">
                <a:solidFill>
                  <a:srgbClr val="C00000"/>
                </a:solidFill>
              </a:rPr>
              <a:t>= </a:t>
            </a:r>
            <a:r>
              <a:rPr lang="en-IN" sz="2800" b="1" dirty="0" smtClean="0">
                <a:solidFill>
                  <a:srgbClr val="C00000"/>
                </a:solidFill>
              </a:rPr>
              <a:t>3.2 mm; </a:t>
            </a:r>
            <a:r>
              <a:rPr lang="en-IN" sz="2800" b="1" dirty="0" err="1" smtClean="0">
                <a:solidFill>
                  <a:srgbClr val="C00000"/>
                </a:solidFill>
              </a:rPr>
              <a:t>d</a:t>
            </a:r>
            <a:r>
              <a:rPr lang="en-IN" sz="2800" b="1" baseline="-25000" dirty="0" err="1">
                <a:solidFill>
                  <a:srgbClr val="C00000"/>
                </a:solidFill>
              </a:rPr>
              <a:t>S</a:t>
            </a:r>
            <a:r>
              <a:rPr lang="en-IN" sz="2800" b="1" dirty="0" smtClean="0">
                <a:solidFill>
                  <a:srgbClr val="C00000"/>
                </a:solidFill>
              </a:rPr>
              <a:t>= 1.2 mm)</a:t>
            </a:r>
          </a:p>
          <a:p>
            <a:r>
              <a:rPr lang="en-US" sz="2800" b="1" dirty="0" smtClean="0">
                <a:solidFill>
                  <a:srgbClr val="C00000"/>
                </a:solidFill>
              </a:rPr>
              <a:t> in the presence of electric field of 300 kVm</a:t>
            </a:r>
            <a:r>
              <a:rPr lang="en-US" sz="2800" b="1" baseline="30000" dirty="0" smtClean="0">
                <a:solidFill>
                  <a:srgbClr val="C00000"/>
                </a:solidFill>
              </a:rPr>
              <a:t>-1</a:t>
            </a:r>
            <a:r>
              <a:rPr lang="en-US" sz="2800" b="1" dirty="0" smtClean="0">
                <a:solidFill>
                  <a:srgbClr val="C00000"/>
                </a:solidFill>
              </a:rPr>
              <a:t>. </a:t>
            </a:r>
          </a:p>
          <a:p>
            <a:r>
              <a:rPr lang="en-US" sz="2800" b="1" dirty="0" smtClean="0">
                <a:solidFill>
                  <a:srgbClr val="C00000"/>
                </a:solidFill>
              </a:rPr>
              <a:t>Time shown indicates the evolution of breakup in </a:t>
            </a:r>
            <a:r>
              <a:rPr lang="en-US" sz="2800" b="1" dirty="0" err="1" smtClean="0">
                <a:solidFill>
                  <a:srgbClr val="C00000"/>
                </a:solidFill>
              </a:rPr>
              <a:t>ms.</a:t>
            </a:r>
            <a:endParaRPr lang="en-US" sz="2800" dirty="0">
              <a:solidFill>
                <a:srgbClr val="C00000"/>
              </a:solidFill>
            </a:endParaRPr>
          </a:p>
        </p:txBody>
      </p:sp>
      <p:sp>
        <p:nvSpPr>
          <p:cNvPr id="35" name="Text Box 43"/>
          <p:cNvSpPr txBox="1">
            <a:spLocks noChangeArrowheads="1"/>
          </p:cNvSpPr>
          <p:nvPr/>
        </p:nvSpPr>
        <p:spPr bwMode="auto">
          <a:xfrm>
            <a:off x="18699166" y="24860967"/>
            <a:ext cx="7372350" cy="830997"/>
          </a:xfrm>
          <a:prstGeom prst="rect">
            <a:avLst/>
          </a:prstGeom>
          <a:noFill/>
          <a:ln w="9525">
            <a:noFill/>
            <a:miter lim="800000"/>
            <a:headEnd/>
            <a:tailEnd/>
          </a:ln>
          <a:effectLst/>
        </p:spPr>
        <p:txBody>
          <a:bodyPr>
            <a:spAutoFit/>
          </a:bodyPr>
          <a:lstStyle/>
          <a:p>
            <a:r>
              <a:rPr lang="en-IN" sz="4800" b="1" dirty="0">
                <a:solidFill>
                  <a:srgbClr val="7030A0"/>
                </a:solidFill>
              </a:rPr>
              <a:t>Results</a:t>
            </a:r>
            <a:endParaRPr lang="en-IN" sz="4800" dirty="0">
              <a:solidFill>
                <a:srgbClr val="7030A0"/>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94429" y="3039058"/>
            <a:ext cx="2077386" cy="241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 Box 43"/>
          <p:cNvSpPr txBox="1">
            <a:spLocks noChangeArrowheads="1"/>
          </p:cNvSpPr>
          <p:nvPr/>
        </p:nvSpPr>
        <p:spPr bwMode="auto">
          <a:xfrm>
            <a:off x="514350" y="10071416"/>
            <a:ext cx="14369193" cy="8402300"/>
          </a:xfrm>
          <a:prstGeom prst="rect">
            <a:avLst/>
          </a:prstGeom>
          <a:noFill/>
          <a:ln w="9525">
            <a:noFill/>
            <a:miter lim="800000"/>
            <a:headEnd/>
            <a:tailEnd/>
          </a:ln>
          <a:effectLst/>
        </p:spPr>
        <p:txBody>
          <a:bodyPr wrap="square">
            <a:spAutoFit/>
          </a:bodyPr>
          <a:lstStyle/>
          <a:p>
            <a:r>
              <a:rPr lang="en-IN" sz="4800" b="1" dirty="0" smtClean="0">
                <a:solidFill>
                  <a:srgbClr val="7030A0"/>
                </a:solidFill>
              </a:rPr>
              <a:t>Background</a:t>
            </a:r>
          </a:p>
          <a:p>
            <a:endParaRPr lang="en-IN" sz="2200" b="1" dirty="0" smtClean="0">
              <a:solidFill>
                <a:srgbClr val="7030A0"/>
              </a:solidFill>
            </a:endParaRPr>
          </a:p>
          <a:p>
            <a:pPr marL="571500" indent="-571500" algn="just">
              <a:buFont typeface="Wingdings" pitchFamily="2" charset="2"/>
              <a:buChar char="v"/>
            </a:pPr>
            <a:r>
              <a:rPr lang="en-IN" sz="4000" b="1" dirty="0" smtClean="0"/>
              <a:t>Collision </a:t>
            </a:r>
            <a:r>
              <a:rPr lang="en-IN" sz="4000" b="1" dirty="0"/>
              <a:t>of two water drops may </a:t>
            </a:r>
            <a:r>
              <a:rPr lang="en-IN" sz="4000" b="1" dirty="0" smtClean="0"/>
              <a:t>result </a:t>
            </a:r>
            <a:r>
              <a:rPr lang="en-IN" sz="4000" b="1" dirty="0"/>
              <a:t>in three outcomes: coalescence, break up, or bounce off of the colliding drops. </a:t>
            </a:r>
            <a:endParaRPr lang="en-IN" sz="4000" b="1" dirty="0" smtClean="0"/>
          </a:p>
          <a:p>
            <a:pPr marL="571500" indent="-571500" algn="just">
              <a:buFont typeface="Wingdings" pitchFamily="2" charset="2"/>
              <a:buChar char="v"/>
            </a:pPr>
            <a:endParaRPr lang="en-IN" sz="1000" b="1" dirty="0" smtClean="0"/>
          </a:p>
          <a:p>
            <a:pPr marL="571500" indent="-571500" algn="just">
              <a:buFont typeface="Wingdings" pitchFamily="2" charset="2"/>
              <a:buChar char="v"/>
            </a:pPr>
            <a:r>
              <a:rPr lang="en-IN" sz="4000" b="1" dirty="0" smtClean="0"/>
              <a:t>In </a:t>
            </a:r>
            <a:r>
              <a:rPr lang="en-IN" sz="4000" b="1" dirty="0"/>
              <a:t>warm clouds, first two processes are considered as the main driving mechanisms as they directly influence the growth and evolution of size distribution of raindrops. </a:t>
            </a:r>
            <a:endParaRPr lang="en-IN" sz="4000" b="1" dirty="0" smtClean="0"/>
          </a:p>
          <a:p>
            <a:pPr marL="571500" indent="-571500" algn="just">
              <a:buFont typeface="Wingdings" pitchFamily="2" charset="2"/>
              <a:buChar char="v"/>
            </a:pPr>
            <a:endParaRPr lang="en-IN" sz="1000" b="1" dirty="0" smtClean="0"/>
          </a:p>
          <a:p>
            <a:pPr marL="571500" indent="-571500" algn="just">
              <a:buFont typeface="Wingdings" pitchFamily="2" charset="2"/>
              <a:buChar char="v"/>
            </a:pPr>
            <a:r>
              <a:rPr lang="en-IN" sz="4000" b="1" dirty="0" smtClean="0"/>
              <a:t>The </a:t>
            </a:r>
            <a:r>
              <a:rPr lang="en-IN" sz="4000" b="1" dirty="0"/>
              <a:t>strong electrical force acting on the surface of drops located in the high-ambient electric field regions of a thundercloud also known to </a:t>
            </a:r>
            <a:r>
              <a:rPr lang="en-US" sz="4000" b="1" dirty="0"/>
              <a:t>significantly influence the microphysical properties.  </a:t>
            </a:r>
            <a:endParaRPr lang="en-US" sz="1000" b="1" dirty="0"/>
          </a:p>
        </p:txBody>
      </p:sp>
      <p:pic>
        <p:nvPicPr>
          <p:cNvPr id="57" name="Picture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51306" y="6930193"/>
            <a:ext cx="17868070" cy="478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739775" y="32295757"/>
            <a:ext cx="14045544" cy="4355038"/>
          </a:xfrm>
          <a:prstGeom prst="rect">
            <a:avLst/>
          </a:prstGeom>
          <a:noFill/>
        </p:spPr>
        <p:txBody>
          <a:bodyPr wrap="square" rtlCol="0">
            <a:spAutoFit/>
          </a:bodyPr>
          <a:lstStyle/>
          <a:p>
            <a:pPr marL="457200" indent="-457200" algn="just">
              <a:buFont typeface="Arial" pitchFamily="34" charset="0"/>
              <a:buChar char="•"/>
            </a:pPr>
            <a:r>
              <a:rPr lang="en-IN" sz="3200" b="1" dirty="0" smtClean="0"/>
              <a:t>A </a:t>
            </a:r>
            <a:r>
              <a:rPr lang="en-IN" sz="3200" b="1" dirty="0"/>
              <a:t>high-speed video camera captured the sequence of drop collision process with a time interval of 1ms and provided information on the time evolution of drop collision outcomes. </a:t>
            </a:r>
            <a:endParaRPr lang="en-IN" sz="3200" b="1" dirty="0" smtClean="0"/>
          </a:p>
          <a:p>
            <a:pPr marL="342900" indent="-342900" algn="just">
              <a:buFont typeface="Arial" pitchFamily="34" charset="0"/>
              <a:buChar char="•"/>
            </a:pPr>
            <a:endParaRPr lang="en-IN" sz="1000" b="1" dirty="0" smtClean="0"/>
          </a:p>
          <a:p>
            <a:pPr marL="171450" indent="-171450" algn="just">
              <a:buFont typeface="Arial" pitchFamily="34" charset="0"/>
              <a:buChar char="•"/>
            </a:pPr>
            <a:endParaRPr lang="en-IN" sz="100" b="1" dirty="0"/>
          </a:p>
          <a:p>
            <a:pPr marL="457200" indent="-457200" algn="just">
              <a:buFont typeface="Arial" pitchFamily="34" charset="0"/>
              <a:buChar char="•"/>
            </a:pPr>
            <a:r>
              <a:rPr lang="en-IN" sz="3200" b="1" dirty="0" smtClean="0"/>
              <a:t>From </a:t>
            </a:r>
            <a:r>
              <a:rPr lang="en-IN" sz="3200" b="1" dirty="0"/>
              <a:t>the comprehensive analysis of the captured images, the most important parameters utilized in numerical models, such as coalescence and breakup efficiency, breakup type, number of fragments and fragment size distribution after breakup were determined</a:t>
            </a:r>
            <a:r>
              <a:rPr lang="en-IN" sz="3200" b="1" dirty="0" smtClean="0"/>
              <a:t>.</a:t>
            </a:r>
          </a:p>
          <a:p>
            <a:pPr marL="457200" indent="-457200" algn="just">
              <a:buFont typeface="Arial" pitchFamily="34" charset="0"/>
              <a:buChar char="•"/>
            </a:pPr>
            <a:endParaRPr lang="en-US" sz="1000" dirty="0"/>
          </a:p>
        </p:txBody>
      </p:sp>
      <p:sp>
        <p:nvSpPr>
          <p:cNvPr id="39" name="AutoShape 4"/>
          <p:cNvSpPr>
            <a:spLocks noChangeArrowheads="1"/>
          </p:cNvSpPr>
          <p:nvPr/>
        </p:nvSpPr>
        <p:spPr bwMode="auto">
          <a:xfrm>
            <a:off x="15295700" y="38717623"/>
            <a:ext cx="14599582" cy="3350894"/>
          </a:xfrm>
          <a:prstGeom prst="roundRect">
            <a:avLst>
              <a:gd name="adj" fmla="val 5817"/>
            </a:avLst>
          </a:prstGeom>
          <a:solidFill>
            <a:schemeClr val="bg1"/>
          </a:solidFill>
          <a:ln w="9525">
            <a:solidFill>
              <a:schemeClr val="tx1"/>
            </a:solidFill>
            <a:round/>
            <a:headEnd/>
            <a:tailEnd/>
          </a:ln>
          <a:effectLst/>
        </p:spPr>
        <p:txBody>
          <a:bodyPr wrap="none" anchor="ctr"/>
          <a:lstStyle/>
          <a:p>
            <a:pPr algn="just"/>
            <a:r>
              <a:rPr lang="en-IN" sz="3200" b="1" dirty="0">
                <a:solidFill>
                  <a:srgbClr val="7030A0"/>
                </a:solidFill>
                <a:latin typeface="+mj-lt"/>
                <a:cs typeface="Times New Roman" pitchFamily="18" charset="0"/>
              </a:rPr>
              <a:t>Next step</a:t>
            </a:r>
            <a:r>
              <a:rPr lang="en-IN" sz="3200" b="1" dirty="0" smtClean="0">
                <a:solidFill>
                  <a:srgbClr val="7030A0"/>
                </a:solidFill>
                <a:latin typeface="+mj-lt"/>
                <a:cs typeface="Times New Roman" pitchFamily="18" charset="0"/>
              </a:rPr>
              <a:t>…</a:t>
            </a:r>
          </a:p>
          <a:p>
            <a:pPr algn="just"/>
            <a:endParaRPr lang="en-IN" sz="1000" b="1" dirty="0">
              <a:solidFill>
                <a:srgbClr val="FF0000"/>
              </a:solidFill>
              <a:latin typeface="+mj-lt"/>
              <a:cs typeface="Times New Roman" pitchFamily="18" charset="0"/>
            </a:endParaRPr>
          </a:p>
          <a:p>
            <a:pPr marL="457200" indent="-457200" algn="just">
              <a:buFont typeface="Courier New" pitchFamily="49" charset="0"/>
              <a:buChar char="o"/>
            </a:pPr>
            <a:r>
              <a:rPr lang="en-IN" sz="2800" b="1" dirty="0" smtClean="0">
                <a:solidFill>
                  <a:srgbClr val="FF0000"/>
                </a:solidFill>
                <a:latin typeface="+mj-lt"/>
                <a:cs typeface="Times New Roman" pitchFamily="18" charset="0"/>
              </a:rPr>
              <a:t>To determine the Fragment Size </a:t>
            </a:r>
            <a:r>
              <a:rPr lang="en-IN" sz="2800" b="1" dirty="0">
                <a:solidFill>
                  <a:srgbClr val="FF0000"/>
                </a:solidFill>
                <a:latin typeface="+mj-lt"/>
                <a:cs typeface="Times New Roman" pitchFamily="18" charset="0"/>
              </a:rPr>
              <a:t>D</a:t>
            </a:r>
            <a:r>
              <a:rPr lang="en-IN" sz="2800" b="1" dirty="0" smtClean="0">
                <a:solidFill>
                  <a:srgbClr val="FF0000"/>
                </a:solidFill>
                <a:latin typeface="+mj-lt"/>
                <a:cs typeface="Times New Roman" pitchFamily="18" charset="0"/>
              </a:rPr>
              <a:t>istribution in breakup from the present dataset </a:t>
            </a:r>
          </a:p>
          <a:p>
            <a:pPr algn="just"/>
            <a:r>
              <a:rPr lang="en-IN" sz="2800" b="1" dirty="0">
                <a:solidFill>
                  <a:srgbClr val="FF0000"/>
                </a:solidFill>
                <a:latin typeface="+mj-lt"/>
                <a:cs typeface="Times New Roman" pitchFamily="18" charset="0"/>
              </a:rPr>
              <a:t> </a:t>
            </a:r>
            <a:r>
              <a:rPr lang="en-IN" sz="2800" b="1" dirty="0" smtClean="0">
                <a:solidFill>
                  <a:srgbClr val="FF0000"/>
                </a:solidFill>
                <a:latin typeface="+mj-lt"/>
                <a:cs typeface="Times New Roman" pitchFamily="18" charset="0"/>
              </a:rPr>
              <a:t>     and compare with the parameterizations of Low and List (1982).</a:t>
            </a:r>
          </a:p>
          <a:p>
            <a:pPr marL="457200" indent="-457200" algn="just">
              <a:buFont typeface="Courier New" pitchFamily="49" charset="0"/>
              <a:buChar char="o"/>
            </a:pPr>
            <a:endParaRPr lang="en-IN" sz="1000" b="1" dirty="0" smtClean="0">
              <a:solidFill>
                <a:srgbClr val="FF0000"/>
              </a:solidFill>
              <a:latin typeface="+mj-lt"/>
              <a:cs typeface="Times New Roman" pitchFamily="18" charset="0"/>
            </a:endParaRPr>
          </a:p>
          <a:p>
            <a:pPr marL="457200" indent="-457200" algn="just">
              <a:buFont typeface="Courier New" pitchFamily="49" charset="0"/>
              <a:buChar char="o"/>
            </a:pPr>
            <a:r>
              <a:rPr lang="en-IN" sz="2800" b="1" dirty="0" smtClean="0">
                <a:solidFill>
                  <a:srgbClr val="FF0000"/>
                </a:solidFill>
                <a:latin typeface="+mj-lt"/>
                <a:cs typeface="Times New Roman" pitchFamily="18" charset="0"/>
              </a:rPr>
              <a:t>To conduct different experiments including charged drops and in presence of  </a:t>
            </a:r>
          </a:p>
          <a:p>
            <a:pPr algn="just"/>
            <a:r>
              <a:rPr lang="en-IN" sz="2800" b="1" dirty="0">
                <a:solidFill>
                  <a:srgbClr val="FF0000"/>
                </a:solidFill>
                <a:latin typeface="+mj-lt"/>
                <a:cs typeface="Times New Roman" pitchFamily="18" charset="0"/>
              </a:rPr>
              <a:t> </a:t>
            </a:r>
            <a:r>
              <a:rPr lang="en-IN" sz="2800" b="1" dirty="0" smtClean="0">
                <a:solidFill>
                  <a:srgbClr val="FF0000"/>
                </a:solidFill>
                <a:latin typeface="+mj-lt"/>
                <a:cs typeface="Times New Roman" pitchFamily="18" charset="0"/>
              </a:rPr>
              <a:t>     higher electric fields.</a:t>
            </a:r>
          </a:p>
        </p:txBody>
      </p:sp>
      <p:pic>
        <p:nvPicPr>
          <p:cNvPr id="4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42231" y="12105765"/>
            <a:ext cx="18793326" cy="529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942333" y="6978314"/>
            <a:ext cx="548547" cy="584775"/>
          </a:xfrm>
          <a:prstGeom prst="rect">
            <a:avLst/>
          </a:prstGeom>
          <a:noFill/>
        </p:spPr>
        <p:txBody>
          <a:bodyPr wrap="none" rtlCol="0">
            <a:spAutoFit/>
          </a:bodyPr>
          <a:lstStyle/>
          <a:p>
            <a:r>
              <a:rPr lang="en-IN" sz="3200" b="1" dirty="0" smtClean="0"/>
              <a:t>a)</a:t>
            </a:r>
            <a:endParaRPr lang="en-IN" sz="3200" b="1" dirty="0"/>
          </a:p>
        </p:txBody>
      </p:sp>
      <p:sp>
        <p:nvSpPr>
          <p:cNvPr id="42" name="TextBox 41"/>
          <p:cNvSpPr txBox="1"/>
          <p:nvPr/>
        </p:nvSpPr>
        <p:spPr>
          <a:xfrm>
            <a:off x="15939134" y="12155870"/>
            <a:ext cx="570990" cy="584775"/>
          </a:xfrm>
          <a:prstGeom prst="rect">
            <a:avLst/>
          </a:prstGeom>
          <a:noFill/>
        </p:spPr>
        <p:txBody>
          <a:bodyPr wrap="none" rtlCol="0">
            <a:spAutoFit/>
          </a:bodyPr>
          <a:lstStyle/>
          <a:p>
            <a:r>
              <a:rPr lang="en-IN" sz="3200" b="1" dirty="0" smtClean="0"/>
              <a:t>b)</a:t>
            </a:r>
            <a:endParaRPr lang="en-IN" sz="3200" b="1" dirty="0"/>
          </a:p>
        </p:txBody>
      </p:sp>
      <p:pic>
        <p:nvPicPr>
          <p:cNvPr id="4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90329" y="16988588"/>
            <a:ext cx="18180913" cy="671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16083705" y="17032670"/>
            <a:ext cx="548548" cy="584775"/>
          </a:xfrm>
          <a:prstGeom prst="rect">
            <a:avLst/>
          </a:prstGeom>
          <a:noFill/>
        </p:spPr>
        <p:txBody>
          <a:bodyPr wrap="none" rtlCol="0">
            <a:spAutoFit/>
          </a:bodyPr>
          <a:lstStyle/>
          <a:p>
            <a:r>
              <a:rPr lang="en-IN" sz="3200" b="1" dirty="0" smtClean="0"/>
              <a:t>c)</a:t>
            </a:r>
            <a:endParaRPr lang="en-IN" sz="3200" b="1" dirty="0"/>
          </a:p>
        </p:txBody>
      </p:sp>
    </p:spTree>
  </p:cSld>
  <p:clrMapOvr>
    <a:masterClrMapping/>
  </p:clrMapOvr>
</p:sld>
</file>

<file path=ppt/theme/theme1.xml><?xml version="1.0" encoding="utf-8"?>
<a:theme xmlns:a="http://schemas.openxmlformats.org/drawingml/2006/main" name="Default Design">
  <a:themeElements>
    <a:clrScheme name="Custom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2354</TotalTime>
  <Words>760</Words>
  <Application>Microsoft Office PowerPoint</Application>
  <PresentationFormat>Custom</PresentationFormat>
  <Paragraphs>61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dc:creator>
  <dc:description>©MegaPrint Inc. 2009</dc:description>
  <cp:lastModifiedBy>iitm</cp:lastModifiedBy>
  <cp:revision>111</cp:revision>
  <cp:lastPrinted>2020-02-19T07:50:14Z</cp:lastPrinted>
  <dcterms:created xsi:type="dcterms:W3CDTF">2008-12-04T00:20:37Z</dcterms:created>
  <dcterms:modified xsi:type="dcterms:W3CDTF">2020-02-19T09:53:05Z</dcterms:modified>
  <cp:category>Research Poster</cp:category>
</cp:coreProperties>
</file>